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74" r:id="rId2"/>
    <p:sldId id="275" r:id="rId3"/>
    <p:sldId id="257" r:id="rId4"/>
    <p:sldId id="258" r:id="rId5"/>
    <p:sldId id="277" r:id="rId6"/>
    <p:sldId id="259" r:id="rId7"/>
    <p:sldId id="278" r:id="rId8"/>
    <p:sldId id="281" r:id="rId9"/>
    <p:sldId id="282" r:id="rId10"/>
    <p:sldId id="283" r:id="rId11"/>
    <p:sldId id="279" r:id="rId12"/>
    <p:sldId id="284" r:id="rId13"/>
    <p:sldId id="291" r:id="rId14"/>
    <p:sldId id="285" r:id="rId15"/>
    <p:sldId id="286" r:id="rId16"/>
    <p:sldId id="288" r:id="rId17"/>
    <p:sldId id="289" r:id="rId18"/>
    <p:sldId id="290" r:id="rId19"/>
    <p:sldId id="266" r:id="rId20"/>
    <p:sldId id="269" r:id="rId21"/>
    <p:sldId id="270" r:id="rId22"/>
    <p:sldId id="271" r:id="rId23"/>
    <p:sldId id="272" r:id="rId24"/>
    <p:sldId id="27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80" autoAdjust="0"/>
  </p:normalViewPr>
  <p:slideViewPr>
    <p:cSldViewPr>
      <p:cViewPr>
        <p:scale>
          <a:sx n="90" d="100"/>
          <a:sy n="90" d="100"/>
        </p:scale>
        <p:origin x="-122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A424B-5CCB-415C-8D56-A37F604AF3F8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78988-7688-4F21-8837-30A8C0C0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7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7D0942C-CC5C-459F-B04D-2911AE0B907B}" type="datetime1">
              <a:rPr lang="en-US" smtClean="0"/>
              <a:t>11/16/2017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BB213-E600-4E94-A414-429A15E9F1DE}" type="datetime1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77D7-5DF0-46F6-9B51-0A1F3D700A67}" type="datetime1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46A564-C854-4F77-87D5-3B4A6F216AE1}" type="datetime1">
              <a:rPr lang="en-US" smtClean="0"/>
              <a:t>11/16/2017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34F78C1-29CC-43DA-A63C-F450486CD6B6}" type="datetime1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383F-303E-4130-AE92-9F5C30BD15DF}" type="datetime1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7D90-6A2D-4444-92FC-064D947DAF33}" type="datetime1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19AD23-48BB-497F-83E5-35A690DC4017}" type="datetime1">
              <a:rPr lang="en-US" smtClean="0"/>
              <a:t>11/16/2017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5D32-1895-440B-9CBD-4BBA70039B50}" type="datetime1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3966C0-9CDB-471F-B5C9-B8800433E8BC}" type="datetime1">
              <a:rPr lang="en-US" smtClean="0"/>
              <a:t>11/16/2017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A3763E-722A-4099-B810-2E872787EEBE}" type="datetime1">
              <a:rPr lang="en-US" smtClean="0"/>
              <a:t>11/16/2017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A66663-780B-4E97-8DD8-9412F5AA79FB}" type="datetime1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8153FC-62D6-47ED-9976-9F3B6AD748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2436033"/>
            <a:ext cx="713528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Modeling Sequential Logic in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VHDL </a:t>
            </a:r>
            <a:endParaRPr lang="ar-IQ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0976" y="408806"/>
            <a:ext cx="5028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MY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University Of Diyala</a:t>
            </a:r>
            <a:endParaRPr lang="en-MY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l" rtl="0"/>
            <a:r>
              <a:rPr lang="en-MY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College Of Engineering</a:t>
            </a:r>
          </a:p>
          <a:p>
            <a:pPr algn="l" rtl="0"/>
            <a:r>
              <a:rPr lang="en-MY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Computer Engineering Department</a:t>
            </a:r>
            <a:endParaRPr lang="en-MY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9" name="Picture 8" descr="Image result for ‫كلية الهندسة جامعة ديالى‬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359401" cy="136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00202" cy="1080120"/>
          </a:xfrm>
        </p:spPr>
        <p:txBody>
          <a:bodyPr>
            <a:normAutofit/>
          </a:bodyPr>
          <a:lstStyle/>
          <a:p>
            <a:pPr algn="ctr"/>
            <a:r>
              <a:rPr lang="en-MY" dirty="0" err="1" smtClean="0"/>
              <a:t>Dr</a:t>
            </a:r>
            <a:r>
              <a:rPr lang="en-MY" dirty="0" err="1" smtClean="0"/>
              <a:t>.</a:t>
            </a:r>
            <a:r>
              <a:rPr lang="en-MY" dirty="0" smtClean="0"/>
              <a:t> </a:t>
            </a:r>
            <a:r>
              <a:rPr lang="en-MY" dirty="0" err="1" smtClean="0"/>
              <a:t>Yasir</a:t>
            </a:r>
            <a:r>
              <a:rPr lang="en-MY" dirty="0" smtClean="0"/>
              <a:t> </a:t>
            </a:r>
            <a:r>
              <a:rPr lang="en-MY" dirty="0" err="1" smtClean="0"/>
              <a:t>Amer</a:t>
            </a:r>
            <a:r>
              <a:rPr lang="en-MY" dirty="0" smtClean="0"/>
              <a:t> Abbas</a:t>
            </a:r>
          </a:p>
          <a:p>
            <a:pPr algn="ctr"/>
            <a:r>
              <a:rPr lang="en-MY" dirty="0" smtClean="0"/>
              <a:t>Third stage </a:t>
            </a:r>
          </a:p>
          <a:p>
            <a:pPr algn="ctr"/>
            <a:r>
              <a:rPr lang="en-MY" dirty="0" smtClean="0"/>
              <a:t>2017</a:t>
            </a:r>
            <a:endParaRPr lang="en-MY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en-MY" sz="2000" b="1" dirty="0"/>
              <a:t>VHDL code for Rising Edge D Flip-Flop with Asynchronous Reset High </a:t>
            </a:r>
            <a:r>
              <a:rPr lang="en-MY" sz="2000" b="1" dirty="0" smtClean="0"/>
              <a:t>Level</a:t>
            </a:r>
            <a:endParaRPr lang="en-MY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MY" sz="1400" dirty="0"/>
              <a:t>Library IEEE</a:t>
            </a:r>
            <a:r>
              <a:rPr lang="en-MY" sz="1400" dirty="0" smtClean="0"/>
              <a:t>;</a:t>
            </a:r>
          </a:p>
          <a:p>
            <a:pPr marL="0" indent="0">
              <a:buNone/>
            </a:pPr>
            <a:r>
              <a:rPr lang="en-MY" sz="1400" b="1" dirty="0" smtClean="0"/>
              <a:t>USE</a:t>
            </a:r>
            <a:r>
              <a:rPr lang="en-MY" sz="1400" dirty="0" smtClean="0"/>
              <a:t> </a:t>
            </a:r>
            <a:r>
              <a:rPr lang="en-MY" sz="1400" b="1" dirty="0"/>
              <a:t>IEEE.Std_logic_1164.all</a:t>
            </a:r>
            <a:r>
              <a:rPr lang="en-MY" sz="1400" dirty="0" smtClean="0"/>
              <a:t>;</a:t>
            </a:r>
          </a:p>
          <a:p>
            <a:pPr marL="0" indent="0">
              <a:buNone/>
            </a:pPr>
            <a:endParaRPr lang="en-MY" sz="600" dirty="0" smtClean="0"/>
          </a:p>
          <a:p>
            <a:pPr marL="0" indent="0">
              <a:buNone/>
            </a:pPr>
            <a:r>
              <a:rPr lang="en-MY" sz="1400" dirty="0" smtClean="0"/>
              <a:t> </a:t>
            </a:r>
            <a:r>
              <a:rPr lang="en-MY" sz="1400" dirty="0"/>
              <a:t>entity </a:t>
            </a:r>
            <a:r>
              <a:rPr lang="en-MY" sz="1400" dirty="0" err="1"/>
              <a:t>RisingEdge_DFlipFlop_AsyncResetHigh</a:t>
            </a:r>
            <a:r>
              <a:rPr lang="en-MY" sz="1400" dirty="0"/>
              <a:t> </a:t>
            </a:r>
            <a:r>
              <a:rPr lang="en-MY" sz="1400" b="1" dirty="0" smtClean="0"/>
              <a:t>is</a:t>
            </a:r>
          </a:p>
          <a:p>
            <a:pPr marL="0" indent="0">
              <a:buNone/>
            </a:pPr>
            <a:r>
              <a:rPr lang="en-MY" sz="1400" dirty="0" smtClean="0"/>
              <a:t> </a:t>
            </a:r>
            <a:r>
              <a:rPr lang="en-MY" sz="1400" dirty="0"/>
              <a:t>port( </a:t>
            </a:r>
            <a:endParaRPr lang="en-MY" sz="1400" dirty="0" smtClean="0"/>
          </a:p>
          <a:p>
            <a:pPr marL="0" indent="0">
              <a:buNone/>
            </a:pPr>
            <a:r>
              <a:rPr lang="en-MY" sz="1400" dirty="0" smtClean="0"/>
              <a:t>	Q </a:t>
            </a:r>
            <a:r>
              <a:rPr lang="en-MY" sz="1400" dirty="0"/>
              <a:t>: </a:t>
            </a:r>
            <a:r>
              <a:rPr lang="en-MY" sz="1400" b="1" dirty="0"/>
              <a:t>out</a:t>
            </a:r>
            <a:r>
              <a:rPr lang="en-MY" sz="1400" dirty="0"/>
              <a:t> </a:t>
            </a:r>
            <a:r>
              <a:rPr lang="en-MY" sz="1400" dirty="0" err="1"/>
              <a:t>std_logic</a:t>
            </a:r>
            <a:r>
              <a:rPr lang="en-MY" sz="1400" dirty="0"/>
              <a:t>; </a:t>
            </a:r>
            <a:endParaRPr lang="en-MY" sz="1400" dirty="0" smtClean="0"/>
          </a:p>
          <a:p>
            <a:pPr marL="0" indent="0">
              <a:buNone/>
            </a:pPr>
            <a:r>
              <a:rPr lang="en-MY" sz="1400" dirty="0" smtClean="0"/>
              <a:t>	</a:t>
            </a:r>
            <a:r>
              <a:rPr lang="en-MY" sz="1400" dirty="0" err="1" smtClean="0"/>
              <a:t>Clk</a:t>
            </a:r>
            <a:r>
              <a:rPr lang="en-MY" sz="1400" dirty="0" smtClean="0"/>
              <a:t> </a:t>
            </a:r>
            <a:r>
              <a:rPr lang="en-MY" sz="1400" dirty="0"/>
              <a:t>:</a:t>
            </a:r>
            <a:r>
              <a:rPr lang="en-MY" sz="1400" b="1" dirty="0"/>
              <a:t>in</a:t>
            </a:r>
            <a:r>
              <a:rPr lang="en-MY" sz="1400" dirty="0"/>
              <a:t> </a:t>
            </a:r>
            <a:r>
              <a:rPr lang="en-MY" sz="1400" dirty="0" err="1"/>
              <a:t>std_logic</a:t>
            </a:r>
            <a:r>
              <a:rPr lang="en-MY" sz="1400" dirty="0"/>
              <a:t>; </a:t>
            </a:r>
            <a:endParaRPr lang="en-MY" sz="1400" dirty="0" smtClean="0"/>
          </a:p>
          <a:p>
            <a:pPr marL="0" indent="0">
              <a:buNone/>
            </a:pPr>
            <a:r>
              <a:rPr lang="en-MY" sz="1400" dirty="0" smtClean="0"/>
              <a:t>	</a:t>
            </a:r>
            <a:r>
              <a:rPr lang="en-MY" sz="1400" dirty="0" err="1" smtClean="0"/>
              <a:t>sync_reset</a:t>
            </a:r>
            <a:r>
              <a:rPr lang="en-MY" sz="1400" dirty="0"/>
              <a:t>: </a:t>
            </a:r>
            <a:r>
              <a:rPr lang="en-MY" sz="1400" b="1" dirty="0" smtClean="0"/>
              <a:t>in</a:t>
            </a:r>
            <a:r>
              <a:rPr lang="en-MY" sz="1400" dirty="0" smtClean="0"/>
              <a:t> </a:t>
            </a:r>
            <a:r>
              <a:rPr lang="en-MY" sz="1400" dirty="0" err="1"/>
              <a:t>std_logic</a:t>
            </a:r>
            <a:r>
              <a:rPr lang="en-MY" sz="1400" dirty="0" smtClean="0"/>
              <a:t>;</a:t>
            </a:r>
          </a:p>
          <a:p>
            <a:pPr marL="0" indent="0">
              <a:buNone/>
            </a:pPr>
            <a:r>
              <a:rPr lang="en-MY" sz="1400" dirty="0" smtClean="0"/>
              <a:t>	D </a:t>
            </a:r>
            <a:r>
              <a:rPr lang="en-MY" sz="1400" dirty="0"/>
              <a:t>:</a:t>
            </a:r>
            <a:r>
              <a:rPr lang="en-MY" sz="1400" b="1" dirty="0"/>
              <a:t>in</a:t>
            </a:r>
            <a:r>
              <a:rPr lang="en-MY" sz="1400" dirty="0"/>
              <a:t> </a:t>
            </a:r>
            <a:r>
              <a:rPr lang="en-MY" sz="1400" dirty="0" err="1"/>
              <a:t>std_logic</a:t>
            </a:r>
            <a:r>
              <a:rPr lang="en-MY" sz="1400" dirty="0"/>
              <a:t> ); </a:t>
            </a:r>
            <a:endParaRPr lang="en-MY" sz="1400" dirty="0" smtClean="0"/>
          </a:p>
          <a:p>
            <a:pPr marL="0" indent="0">
              <a:buNone/>
            </a:pPr>
            <a:r>
              <a:rPr lang="en-MY" sz="1400" b="1" dirty="0" smtClean="0"/>
              <a:t>end</a:t>
            </a:r>
            <a:r>
              <a:rPr lang="en-MY" sz="1400" dirty="0" smtClean="0"/>
              <a:t> </a:t>
            </a:r>
            <a:r>
              <a:rPr lang="en-MY" sz="1400" b="1" dirty="0" err="1"/>
              <a:t>RisingEdge_DFlipFlop_AsyncResetHigh</a:t>
            </a:r>
            <a:r>
              <a:rPr lang="en-MY" sz="1400" dirty="0" smtClean="0"/>
              <a:t>;</a:t>
            </a:r>
          </a:p>
          <a:p>
            <a:pPr marL="0" indent="0">
              <a:buNone/>
            </a:pPr>
            <a:endParaRPr lang="en-MY" sz="800" dirty="0" smtClean="0"/>
          </a:p>
          <a:p>
            <a:pPr marL="0" indent="0">
              <a:buNone/>
            </a:pPr>
            <a:r>
              <a:rPr lang="en-MY" sz="1400" b="1" dirty="0"/>
              <a:t>A</a:t>
            </a:r>
            <a:r>
              <a:rPr lang="en-MY" sz="1400" b="1" dirty="0" smtClean="0"/>
              <a:t>rchitecture</a:t>
            </a:r>
            <a:r>
              <a:rPr lang="en-MY" sz="1400" dirty="0" smtClean="0"/>
              <a:t> </a:t>
            </a:r>
            <a:r>
              <a:rPr lang="en-MY" sz="1400" dirty="0" err="1"/>
              <a:t>Behavioral</a:t>
            </a:r>
            <a:r>
              <a:rPr lang="en-MY" sz="1400" dirty="0"/>
              <a:t> </a:t>
            </a:r>
            <a:r>
              <a:rPr lang="en-MY" sz="1400" b="1" dirty="0"/>
              <a:t>of</a:t>
            </a:r>
            <a:r>
              <a:rPr lang="en-MY" sz="1400" dirty="0"/>
              <a:t> </a:t>
            </a:r>
            <a:r>
              <a:rPr lang="en-MY" sz="1400" dirty="0" err="1"/>
              <a:t>RisingEdge_DFlipFlop_AsyncResetHigh</a:t>
            </a:r>
            <a:r>
              <a:rPr lang="en-MY" sz="1400" dirty="0"/>
              <a:t> </a:t>
            </a:r>
            <a:r>
              <a:rPr lang="en-MY" sz="1400" b="1" dirty="0"/>
              <a:t>is</a:t>
            </a:r>
            <a:r>
              <a:rPr lang="en-MY" sz="1400" dirty="0"/>
              <a:t> </a:t>
            </a:r>
            <a:endParaRPr lang="en-MY" sz="1400" dirty="0" smtClean="0"/>
          </a:p>
          <a:p>
            <a:pPr marL="0" indent="0">
              <a:buNone/>
            </a:pPr>
            <a:r>
              <a:rPr lang="en-MY" sz="1400" b="1" dirty="0" smtClean="0"/>
              <a:t>begin</a:t>
            </a:r>
            <a:r>
              <a:rPr lang="en-MY" sz="1400" dirty="0" smtClean="0"/>
              <a:t> </a:t>
            </a:r>
          </a:p>
          <a:p>
            <a:pPr marL="0" indent="0">
              <a:buNone/>
            </a:pPr>
            <a:r>
              <a:rPr lang="en-MY" sz="1400" dirty="0" smtClean="0"/>
              <a:t>process(</a:t>
            </a:r>
            <a:r>
              <a:rPr lang="en-MY" sz="1400" dirty="0" err="1" smtClean="0"/>
              <a:t>Clk,sync_reset</a:t>
            </a:r>
            <a:r>
              <a:rPr lang="en-MY" sz="1400" dirty="0"/>
              <a:t>) </a:t>
            </a:r>
            <a:r>
              <a:rPr lang="en-MY" sz="1400" dirty="0" smtClean="0"/>
              <a:t>.</a:t>
            </a:r>
          </a:p>
          <a:p>
            <a:pPr marL="0" indent="0">
              <a:buNone/>
            </a:pPr>
            <a:r>
              <a:rPr lang="en-MY" sz="1400" b="1" dirty="0"/>
              <a:t>	</a:t>
            </a:r>
            <a:r>
              <a:rPr lang="en-MY" sz="1400" b="1" dirty="0" smtClean="0"/>
              <a:t>begin</a:t>
            </a:r>
            <a:r>
              <a:rPr lang="en-MY" sz="1400" dirty="0" smtClean="0"/>
              <a:t> </a:t>
            </a:r>
          </a:p>
          <a:p>
            <a:pPr marL="0" indent="0">
              <a:buNone/>
            </a:pPr>
            <a:r>
              <a:rPr lang="en-MY" sz="1400" b="1" dirty="0"/>
              <a:t>	</a:t>
            </a:r>
            <a:r>
              <a:rPr lang="en-MY" sz="1400" b="1" dirty="0" smtClean="0"/>
              <a:t>	if</a:t>
            </a:r>
            <a:r>
              <a:rPr lang="en-MY" sz="1400" dirty="0" smtClean="0"/>
              <a:t>(</a:t>
            </a:r>
            <a:r>
              <a:rPr lang="en-MY" sz="1400" dirty="0" err="1" smtClean="0"/>
              <a:t>sync_reset</a:t>
            </a:r>
            <a:r>
              <a:rPr lang="en-MY" sz="1400" dirty="0"/>
              <a:t>='1') </a:t>
            </a:r>
            <a:r>
              <a:rPr lang="en-MY" sz="1400" b="1" dirty="0"/>
              <a:t>then</a:t>
            </a:r>
            <a:r>
              <a:rPr lang="en-MY" sz="1400" dirty="0"/>
              <a:t> Q &lt;= '0'; </a:t>
            </a:r>
            <a:endParaRPr lang="en-MY" sz="1400" dirty="0" smtClean="0"/>
          </a:p>
          <a:p>
            <a:pPr marL="0" indent="0">
              <a:buNone/>
            </a:pPr>
            <a:r>
              <a:rPr lang="en-MY" sz="1400" b="1" dirty="0"/>
              <a:t>	</a:t>
            </a:r>
            <a:r>
              <a:rPr lang="en-MY" sz="1400" b="1" dirty="0" smtClean="0"/>
              <a:t>	    </a:t>
            </a:r>
            <a:r>
              <a:rPr lang="en-MY" sz="1400" b="1" dirty="0" err="1" smtClean="0"/>
              <a:t>elsif</a:t>
            </a:r>
            <a:r>
              <a:rPr lang="en-MY" sz="1400" dirty="0" smtClean="0"/>
              <a:t>(</a:t>
            </a:r>
            <a:r>
              <a:rPr lang="en-MY" sz="1400" dirty="0" err="1" smtClean="0"/>
              <a:t>rising_edge</a:t>
            </a:r>
            <a:r>
              <a:rPr lang="en-MY" sz="1400" dirty="0" smtClean="0"/>
              <a:t>(</a:t>
            </a:r>
            <a:r>
              <a:rPr lang="en-MY" sz="1400" dirty="0" err="1" smtClean="0"/>
              <a:t>Clk</a:t>
            </a:r>
            <a:r>
              <a:rPr lang="en-MY" sz="1400" dirty="0"/>
              <a:t>)) </a:t>
            </a:r>
            <a:r>
              <a:rPr lang="en-MY" sz="1400" b="1" dirty="0"/>
              <a:t>then</a:t>
            </a:r>
            <a:r>
              <a:rPr lang="en-MY" sz="1400" dirty="0"/>
              <a:t> </a:t>
            </a:r>
            <a:endParaRPr lang="en-MY" sz="1400" dirty="0" smtClean="0"/>
          </a:p>
          <a:p>
            <a:pPr marL="0" indent="0">
              <a:buNone/>
            </a:pPr>
            <a:r>
              <a:rPr lang="en-MY" sz="1400" dirty="0"/>
              <a:t>	</a:t>
            </a:r>
            <a:r>
              <a:rPr lang="en-MY" sz="1400" dirty="0" smtClean="0"/>
              <a:t>	     Q </a:t>
            </a:r>
            <a:r>
              <a:rPr lang="en-MY" sz="1400" dirty="0"/>
              <a:t>&lt;= D; </a:t>
            </a:r>
            <a:endParaRPr lang="en-MY" sz="1400" dirty="0" smtClean="0"/>
          </a:p>
          <a:p>
            <a:pPr marL="0" indent="0">
              <a:buNone/>
            </a:pPr>
            <a:r>
              <a:rPr lang="en-MY" sz="1400" b="1" dirty="0"/>
              <a:t>	</a:t>
            </a:r>
            <a:r>
              <a:rPr lang="en-MY" sz="1400" b="1" dirty="0" smtClean="0"/>
              <a:t>	end</a:t>
            </a:r>
            <a:r>
              <a:rPr lang="en-MY" sz="1400" dirty="0" smtClean="0"/>
              <a:t> </a:t>
            </a:r>
            <a:r>
              <a:rPr lang="en-MY" sz="1400" b="1" dirty="0"/>
              <a:t>if</a:t>
            </a:r>
            <a:r>
              <a:rPr lang="en-MY" sz="1400" dirty="0"/>
              <a:t>; </a:t>
            </a:r>
            <a:endParaRPr lang="en-MY" sz="1400" dirty="0" smtClean="0"/>
          </a:p>
          <a:p>
            <a:pPr marL="0" indent="0">
              <a:buNone/>
            </a:pPr>
            <a:r>
              <a:rPr lang="en-MY" sz="1400" b="1" dirty="0" smtClean="0"/>
              <a:t>	end</a:t>
            </a:r>
            <a:r>
              <a:rPr lang="en-MY" sz="1400" dirty="0" smtClean="0"/>
              <a:t> </a:t>
            </a:r>
            <a:r>
              <a:rPr lang="en-MY" sz="1400" b="1" dirty="0"/>
              <a:t>process</a:t>
            </a:r>
            <a:r>
              <a:rPr lang="en-MY" sz="1400" dirty="0"/>
              <a:t>; </a:t>
            </a:r>
            <a:endParaRPr lang="en-MY" sz="1400" dirty="0" smtClean="0"/>
          </a:p>
          <a:p>
            <a:pPr marL="0" indent="0">
              <a:buNone/>
            </a:pPr>
            <a:r>
              <a:rPr lang="en-MY" sz="1400" b="1" dirty="0" smtClean="0"/>
              <a:t>end</a:t>
            </a:r>
            <a:r>
              <a:rPr lang="en-MY" sz="1400" dirty="0" smtClean="0"/>
              <a:t> </a:t>
            </a:r>
            <a:r>
              <a:rPr lang="en-MY" sz="1400" b="1" dirty="0" err="1"/>
              <a:t>Behavioral</a:t>
            </a:r>
            <a:r>
              <a:rPr lang="en-MY" sz="1400" dirty="0"/>
              <a:t>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1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504056"/>
          </a:xfrm>
        </p:spPr>
        <p:txBody>
          <a:bodyPr>
            <a:normAutofit fontScale="90000"/>
          </a:bodyPr>
          <a:lstStyle/>
          <a:p>
            <a:r>
              <a:rPr lang="en-MY" dirty="0"/>
              <a:t>n-bit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MY" dirty="0"/>
              <a:t>library </a:t>
            </a:r>
            <a:r>
              <a:rPr lang="en-MY" dirty="0" err="1"/>
              <a:t>ieee</a:t>
            </a:r>
            <a:r>
              <a:rPr lang="en-MY" dirty="0"/>
              <a:t> 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use </a:t>
            </a:r>
            <a:r>
              <a:rPr lang="en-MY" dirty="0"/>
              <a:t>ieee.std_logic_1164.all;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use </a:t>
            </a:r>
            <a:r>
              <a:rPr lang="en-MY" dirty="0" err="1"/>
              <a:t>ieee.std_logic_unsigned.all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entity </a:t>
            </a:r>
            <a:r>
              <a:rPr lang="en-MY" dirty="0" err="1"/>
              <a:t>reg</a:t>
            </a:r>
            <a:r>
              <a:rPr lang="en-MY" dirty="0"/>
              <a:t> is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generic(n</a:t>
            </a:r>
            <a:r>
              <a:rPr lang="en-MY" dirty="0"/>
              <a:t>: natural :=2);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port</a:t>
            </a:r>
            <a:r>
              <a:rPr lang="en-MY" dirty="0"/>
              <a:t>(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I</a:t>
            </a:r>
            <a:r>
              <a:rPr lang="en-MY" dirty="0"/>
              <a:t>: in </a:t>
            </a:r>
            <a:r>
              <a:rPr lang="en-MY" dirty="0" err="1"/>
              <a:t>std_logic_vector</a:t>
            </a:r>
            <a:r>
              <a:rPr lang="en-MY" dirty="0"/>
              <a:t>(n-1 </a:t>
            </a:r>
            <a:r>
              <a:rPr lang="en-MY" dirty="0" err="1"/>
              <a:t>downto</a:t>
            </a:r>
            <a:r>
              <a:rPr lang="en-MY" dirty="0"/>
              <a:t> 0);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clock</a:t>
            </a:r>
            <a:r>
              <a:rPr lang="en-MY" dirty="0"/>
              <a:t>: in </a:t>
            </a:r>
            <a:r>
              <a:rPr lang="en-MY" dirty="0" err="1"/>
              <a:t>std_logic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load</a:t>
            </a:r>
            <a:r>
              <a:rPr lang="en-MY" dirty="0"/>
              <a:t>: in </a:t>
            </a:r>
            <a:r>
              <a:rPr lang="en-MY" dirty="0" err="1"/>
              <a:t>std_logic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clear</a:t>
            </a:r>
            <a:r>
              <a:rPr lang="en-MY" dirty="0"/>
              <a:t>: in </a:t>
            </a:r>
            <a:r>
              <a:rPr lang="en-MY" dirty="0" err="1"/>
              <a:t>std_logic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Q</a:t>
            </a:r>
            <a:r>
              <a:rPr lang="en-MY" dirty="0"/>
              <a:t>: out </a:t>
            </a:r>
            <a:r>
              <a:rPr lang="en-MY" dirty="0" err="1"/>
              <a:t>std_logic_vector</a:t>
            </a:r>
            <a:r>
              <a:rPr lang="en-MY" dirty="0"/>
              <a:t>(n-1 </a:t>
            </a:r>
            <a:r>
              <a:rPr lang="en-MY" dirty="0" err="1"/>
              <a:t>downto</a:t>
            </a:r>
            <a:r>
              <a:rPr lang="en-MY" dirty="0"/>
              <a:t> 0) </a:t>
            </a:r>
            <a:r>
              <a:rPr lang="en-MY" dirty="0" smtClean="0"/>
              <a:t>);</a:t>
            </a:r>
          </a:p>
          <a:p>
            <a:pPr marL="0" indent="0">
              <a:buNone/>
            </a:pPr>
            <a:r>
              <a:rPr lang="en-MY" dirty="0"/>
              <a:t> </a:t>
            </a:r>
            <a:r>
              <a:rPr lang="en-MY" dirty="0" smtClean="0"/>
              <a:t>  end </a:t>
            </a:r>
            <a:r>
              <a:rPr lang="en-MY" dirty="0" err="1"/>
              <a:t>reg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Architecture </a:t>
            </a:r>
            <a:r>
              <a:rPr lang="en-MY" dirty="0" err="1"/>
              <a:t>behv</a:t>
            </a:r>
            <a:r>
              <a:rPr lang="en-MY" dirty="0"/>
              <a:t> of </a:t>
            </a:r>
            <a:r>
              <a:rPr lang="en-MY" dirty="0" err="1"/>
              <a:t>reg</a:t>
            </a:r>
            <a:r>
              <a:rPr lang="en-MY" dirty="0"/>
              <a:t> is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signal </a:t>
            </a:r>
            <a:r>
              <a:rPr lang="en-MY" dirty="0" err="1"/>
              <a:t>Q_tmp</a:t>
            </a:r>
            <a:r>
              <a:rPr lang="en-MY" dirty="0"/>
              <a:t>: </a:t>
            </a:r>
            <a:r>
              <a:rPr lang="en-MY" dirty="0" err="1"/>
              <a:t>std_logic_vector</a:t>
            </a:r>
            <a:r>
              <a:rPr lang="en-MY" dirty="0"/>
              <a:t>(n-1 </a:t>
            </a:r>
            <a:r>
              <a:rPr lang="en-MY" dirty="0" err="1"/>
              <a:t>downto</a:t>
            </a:r>
            <a:r>
              <a:rPr lang="en-MY" dirty="0"/>
              <a:t> 0</a:t>
            </a:r>
            <a:r>
              <a:rPr lang="en-MY" dirty="0" smtClean="0"/>
              <a:t>);</a:t>
            </a:r>
          </a:p>
          <a:p>
            <a:pPr marL="0" indent="0">
              <a:buNone/>
            </a:pPr>
            <a:r>
              <a:rPr lang="en-MY" dirty="0"/>
              <a:t> </a:t>
            </a:r>
            <a:r>
              <a:rPr lang="en-MY" dirty="0" smtClean="0"/>
              <a:t>        begin 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process(I</a:t>
            </a:r>
            <a:r>
              <a:rPr lang="en-MY" dirty="0"/>
              <a:t>, clock, load, clear)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begin 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if </a:t>
            </a:r>
            <a:r>
              <a:rPr lang="en-MY" dirty="0"/>
              <a:t>clear = '0' then </a:t>
            </a:r>
            <a:r>
              <a:rPr lang="en-MY" dirty="0" smtClean="0"/>
              <a:t>	-- </a:t>
            </a:r>
            <a:r>
              <a:rPr lang="en-MY" dirty="0"/>
              <a:t>use 'range in signal </a:t>
            </a:r>
            <a:r>
              <a:rPr lang="en-MY" dirty="0" err="1"/>
              <a:t>assigment</a:t>
            </a:r>
            <a:r>
              <a:rPr lang="en-MY" dirty="0"/>
              <a:t>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</a:t>
            </a:r>
            <a:r>
              <a:rPr lang="en-MY" dirty="0" err="1" smtClean="0"/>
              <a:t>Q_tmp</a:t>
            </a:r>
            <a:r>
              <a:rPr lang="en-MY" dirty="0" smtClean="0"/>
              <a:t> </a:t>
            </a:r>
            <a:r>
              <a:rPr lang="en-MY" dirty="0"/>
              <a:t>&lt;= (</a:t>
            </a:r>
            <a:r>
              <a:rPr lang="en-MY" dirty="0" err="1"/>
              <a:t>Q_tmp'range</a:t>
            </a:r>
            <a:r>
              <a:rPr lang="en-MY" dirty="0"/>
              <a:t> =&gt; '0');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</a:t>
            </a:r>
            <a:r>
              <a:rPr lang="en-MY" dirty="0" err="1" smtClean="0"/>
              <a:t>elsif</a:t>
            </a:r>
            <a:r>
              <a:rPr lang="en-MY" dirty="0" smtClean="0"/>
              <a:t> </a:t>
            </a:r>
            <a:r>
              <a:rPr lang="en-MY" dirty="0"/>
              <a:t>(clock='1' and </a:t>
            </a:r>
            <a:r>
              <a:rPr lang="en-MY" dirty="0" err="1"/>
              <a:t>clock'event</a:t>
            </a:r>
            <a:r>
              <a:rPr lang="en-MY" dirty="0"/>
              <a:t>) then if load = '1' then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</a:t>
            </a:r>
            <a:r>
              <a:rPr lang="en-MY" dirty="0" err="1" smtClean="0"/>
              <a:t>Q_tmp</a:t>
            </a:r>
            <a:r>
              <a:rPr lang="en-MY" dirty="0" smtClean="0"/>
              <a:t> </a:t>
            </a:r>
            <a:r>
              <a:rPr lang="en-MY" dirty="0"/>
              <a:t>&lt;= I;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end </a:t>
            </a:r>
            <a:r>
              <a:rPr lang="en-MY" dirty="0"/>
              <a:t>if;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end </a:t>
            </a:r>
            <a:r>
              <a:rPr lang="en-MY" dirty="0"/>
              <a:t>if;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end </a:t>
            </a:r>
            <a:r>
              <a:rPr lang="en-MY" dirty="0"/>
              <a:t>process; -- concurrent statement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Q </a:t>
            </a:r>
            <a:r>
              <a:rPr lang="en-MY" dirty="0"/>
              <a:t>&lt;= </a:t>
            </a:r>
            <a:r>
              <a:rPr lang="en-MY" dirty="0" err="1"/>
              <a:t>Q_tmp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end </a:t>
            </a:r>
            <a:r>
              <a:rPr lang="en-MY" dirty="0" err="1"/>
              <a:t>behv</a:t>
            </a:r>
            <a:r>
              <a:rPr lang="en-MY" dirty="0"/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8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MY" dirty="0" smtClean="0"/>
              <a:t>Simulation N bit register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2050" name="Picture 2" descr="http://esd.cs.ucr.edu/labs/tutorial/regi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7776864" cy="4341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27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Autofit/>
          </a:bodyPr>
          <a:lstStyle/>
          <a:p>
            <a:r>
              <a:rPr lang="en-MY" sz="2000" b="1" dirty="0" smtClean="0"/>
              <a:t>Parallel </a:t>
            </a:r>
            <a:r>
              <a:rPr lang="en-MY" sz="2000" b="1" dirty="0"/>
              <a:t>In – Parallel Out Shift </a:t>
            </a:r>
            <a:r>
              <a:rPr lang="en-MY" sz="2000" b="1" dirty="0" smtClean="0"/>
              <a:t>Registers</a:t>
            </a:r>
            <a:endParaRPr lang="en-MY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library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ieee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use ieee.std_logic_1164.all;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entity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pipo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is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port(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1200" dirty="0" err="1" smtClean="0">
                <a:latin typeface="Times New Roman" pitchFamily="18" charset="0"/>
                <a:cs typeface="Times New Roman" pitchFamily="18" charset="0"/>
              </a:rPr>
              <a:t>clk</a:t>
            </a:r>
            <a:r>
              <a:rPr lang="en-MY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: in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std_logic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1200" dirty="0" smtClean="0"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: in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std_logic_vector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(3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downto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0);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1200" dirty="0" smtClean="0">
                <a:latin typeface="Times New Roman" pitchFamily="18" charset="0"/>
                <a:cs typeface="Times New Roman" pitchFamily="18" charset="0"/>
              </a:rPr>
              <a:t>	Q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: out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std_logic_vector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(3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downto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0)</a:t>
            </a:r>
          </a:p>
          <a:p>
            <a:pPr marL="0" indent="0" fontAlgn="base">
              <a:buNone/>
            </a:pPr>
            <a:r>
              <a:rPr lang="en-MY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);</a:t>
            </a:r>
          </a:p>
          <a:p>
            <a:pPr marL="0" indent="0" fontAlgn="base">
              <a:buNone/>
            </a:pPr>
            <a:r>
              <a:rPr lang="en-MY" sz="1200" dirty="0" smtClean="0">
                <a:latin typeface="Times New Roman" pitchFamily="18" charset="0"/>
                <a:cs typeface="Times New Roman" pitchFamily="18" charset="0"/>
              </a:rPr>
              <a:t>	end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pipo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architecture arch of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pipo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is</a:t>
            </a:r>
          </a:p>
          <a:p>
            <a:pPr marL="0" indent="0" fontAlgn="base">
              <a:buNone/>
            </a:pPr>
            <a:r>
              <a:rPr lang="en-MY" sz="1200" dirty="0" smtClean="0">
                <a:latin typeface="Times New Roman" pitchFamily="18" charset="0"/>
                <a:cs typeface="Times New Roman" pitchFamily="18" charset="0"/>
              </a:rPr>
              <a:t>begin</a:t>
            </a:r>
            <a:endParaRPr lang="en-MY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process (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clk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fontAlgn="base">
              <a:buNone/>
            </a:pPr>
            <a:r>
              <a:rPr lang="en-MY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begin</a:t>
            </a:r>
          </a:p>
          <a:p>
            <a:pPr marL="0" indent="0" fontAlgn="base">
              <a:buNone/>
            </a:pPr>
            <a:r>
              <a:rPr lang="en-MY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if (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CLK'event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and CLK='1') then</a:t>
            </a:r>
          </a:p>
          <a:p>
            <a:pPr marL="0" indent="0" fontAlgn="base">
              <a:buNone/>
            </a:pPr>
            <a:r>
              <a:rPr lang="en-MY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Q &lt;= D;</a:t>
            </a:r>
          </a:p>
          <a:p>
            <a:pPr marL="0" indent="0" fontAlgn="base">
              <a:buNone/>
            </a:pPr>
            <a:r>
              <a:rPr lang="en-MY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end if;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end process;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fontAlgn="base">
              <a:buNone/>
            </a:pP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end arch;</a:t>
            </a:r>
          </a:p>
          <a:p>
            <a:pPr marL="0" indent="0">
              <a:buNone/>
            </a:pPr>
            <a:endParaRPr lang="en-MY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13</a:t>
            </a:fld>
            <a:endParaRPr lang="en-US"/>
          </a:p>
        </p:txBody>
      </p:sp>
      <p:pic>
        <p:nvPicPr>
          <p:cNvPr id="1026" name="Picture 2" descr="regist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484784"/>
            <a:ext cx="285750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497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218"/>
          </a:xfrm>
        </p:spPr>
        <p:txBody>
          <a:bodyPr>
            <a:normAutofit/>
          </a:bodyPr>
          <a:lstStyle/>
          <a:p>
            <a:r>
              <a:rPr lang="en-MY" sz="2800" dirty="0" smtClean="0"/>
              <a:t>H.W: design </a:t>
            </a:r>
            <a:r>
              <a:rPr lang="en-US" sz="2800" dirty="0" smtClean="0"/>
              <a:t>Flip-flop </a:t>
            </a:r>
            <a:r>
              <a:rPr lang="en-US" sz="2800" dirty="0"/>
              <a:t>with a </a:t>
            </a:r>
            <a:r>
              <a:rPr lang="en-US" sz="2800" dirty="0" smtClean="0"/>
              <a:t>tri-state </a:t>
            </a:r>
            <a:r>
              <a:rPr lang="en-US" sz="2800" dirty="0"/>
              <a:t>output </a:t>
            </a:r>
            <a:r>
              <a:rPr lang="en-US" sz="2800" dirty="0" smtClean="0"/>
              <a:t>using VHDL code</a:t>
            </a:r>
            <a:r>
              <a:rPr lang="en-US" sz="2800" dirty="0"/>
              <a:t/>
            </a:r>
            <a:br>
              <a:rPr lang="en-US" sz="2800" dirty="0"/>
            </a:br>
            <a:endParaRPr lang="en-MY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348880"/>
            <a:ext cx="3816000" cy="21102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25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en-MY" dirty="0" smtClean="0"/>
              <a:t>Shift Register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MY" dirty="0"/>
              <a:t>library </a:t>
            </a:r>
            <a:r>
              <a:rPr lang="en-MY" dirty="0" err="1"/>
              <a:t>ieee</a:t>
            </a:r>
            <a:r>
              <a:rPr lang="en-MY" dirty="0"/>
              <a:t> 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use ieee.std_logic_1164.all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---------------------------------------------------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entity </a:t>
            </a:r>
            <a:r>
              <a:rPr lang="en-MY" dirty="0" err="1"/>
              <a:t>shift_reg</a:t>
            </a:r>
            <a:r>
              <a:rPr lang="en-MY" dirty="0"/>
              <a:t> is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port</a:t>
            </a:r>
            <a:r>
              <a:rPr lang="en-MY" dirty="0"/>
              <a:t>(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		I</a:t>
            </a:r>
            <a:r>
              <a:rPr lang="en-MY" dirty="0"/>
              <a:t>: in </a:t>
            </a:r>
            <a:r>
              <a:rPr lang="en-MY" dirty="0" err="1"/>
              <a:t>std_logic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		clock</a:t>
            </a:r>
            <a:r>
              <a:rPr lang="en-MY" dirty="0"/>
              <a:t>: in </a:t>
            </a:r>
            <a:r>
              <a:rPr lang="en-MY" dirty="0" err="1"/>
              <a:t>std_logic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 </a:t>
            </a:r>
            <a:r>
              <a:rPr lang="en-MY" dirty="0"/>
              <a:t>shift: in </a:t>
            </a:r>
            <a:r>
              <a:rPr lang="en-MY" dirty="0" err="1"/>
              <a:t>std_logic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Q</a:t>
            </a:r>
            <a:r>
              <a:rPr lang="en-MY" dirty="0"/>
              <a:t>: out </a:t>
            </a:r>
            <a:r>
              <a:rPr lang="en-MY" dirty="0" err="1"/>
              <a:t>std_logic</a:t>
            </a:r>
            <a:r>
              <a:rPr lang="en-MY" dirty="0"/>
              <a:t> );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end </a:t>
            </a:r>
            <a:r>
              <a:rPr lang="en-MY" dirty="0" err="1"/>
              <a:t>shift_reg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--------------------------------------------------- </a:t>
            </a:r>
          </a:p>
          <a:p>
            <a:pPr marL="0" indent="0">
              <a:buNone/>
            </a:pPr>
            <a:r>
              <a:rPr lang="en-MY" dirty="0" smtClean="0"/>
              <a:t>Architecture </a:t>
            </a:r>
            <a:r>
              <a:rPr lang="en-MY" dirty="0" err="1"/>
              <a:t>behv</a:t>
            </a:r>
            <a:r>
              <a:rPr lang="en-MY" dirty="0"/>
              <a:t> of </a:t>
            </a:r>
            <a:r>
              <a:rPr lang="en-MY" dirty="0" err="1"/>
              <a:t>shift_reg</a:t>
            </a:r>
            <a:r>
              <a:rPr lang="en-MY" dirty="0"/>
              <a:t> is -- initialize the declared signal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signal </a:t>
            </a:r>
            <a:r>
              <a:rPr lang="en-MY" dirty="0"/>
              <a:t>S: </a:t>
            </a:r>
            <a:r>
              <a:rPr lang="en-MY" dirty="0" err="1"/>
              <a:t>std_logic_vector</a:t>
            </a:r>
            <a:r>
              <a:rPr lang="en-MY" dirty="0"/>
              <a:t>(2 </a:t>
            </a:r>
            <a:r>
              <a:rPr lang="en-MY" dirty="0" err="1"/>
              <a:t>downto</a:t>
            </a:r>
            <a:r>
              <a:rPr lang="en-MY" dirty="0"/>
              <a:t> 0):="111";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begin 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process(I</a:t>
            </a:r>
            <a:r>
              <a:rPr lang="en-MY" dirty="0"/>
              <a:t>, clock, shift, S)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begin 	-- </a:t>
            </a:r>
            <a:r>
              <a:rPr lang="en-MY" dirty="0"/>
              <a:t>everything happens upon the clock changing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if </a:t>
            </a:r>
            <a:r>
              <a:rPr lang="en-MY" dirty="0" err="1"/>
              <a:t>clock'event</a:t>
            </a:r>
            <a:r>
              <a:rPr lang="en-MY" dirty="0"/>
              <a:t> and clock='1' then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 </a:t>
            </a:r>
            <a:r>
              <a:rPr lang="en-MY" dirty="0" smtClean="0"/>
              <a:t>		   if </a:t>
            </a:r>
            <a:r>
              <a:rPr lang="en-MY" dirty="0"/>
              <a:t>shift = '1' then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 </a:t>
            </a:r>
            <a:r>
              <a:rPr lang="en-MY" dirty="0" smtClean="0"/>
              <a:t>                                             S </a:t>
            </a:r>
            <a:r>
              <a:rPr lang="en-MY" dirty="0"/>
              <a:t>&lt;= I &amp; S(2 </a:t>
            </a:r>
            <a:r>
              <a:rPr lang="en-MY" dirty="0" err="1"/>
              <a:t>downto</a:t>
            </a:r>
            <a:r>
              <a:rPr lang="en-MY" dirty="0"/>
              <a:t> 1);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 </a:t>
            </a:r>
            <a:r>
              <a:rPr lang="en-MY" dirty="0" smtClean="0"/>
              <a:t>                                                 end </a:t>
            </a:r>
            <a:r>
              <a:rPr lang="en-MY" dirty="0"/>
              <a:t>if;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 </a:t>
            </a:r>
            <a:r>
              <a:rPr lang="en-MY" dirty="0" smtClean="0"/>
              <a:t>                                             end </a:t>
            </a:r>
            <a:r>
              <a:rPr lang="en-MY" dirty="0"/>
              <a:t>if;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 </a:t>
            </a:r>
            <a:r>
              <a:rPr lang="en-MY" dirty="0" smtClean="0"/>
              <a:t>                        end </a:t>
            </a:r>
            <a:r>
              <a:rPr lang="en-MY" dirty="0"/>
              <a:t>process; -- concurrent assignment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 </a:t>
            </a:r>
            <a:r>
              <a:rPr lang="en-MY" dirty="0" smtClean="0"/>
              <a:t>                 Q </a:t>
            </a:r>
            <a:r>
              <a:rPr lang="en-MY" dirty="0"/>
              <a:t>&lt;= S(0);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 </a:t>
            </a:r>
            <a:r>
              <a:rPr lang="en-MY" dirty="0" smtClean="0"/>
              <a:t> end </a:t>
            </a:r>
            <a:r>
              <a:rPr lang="en-MY" dirty="0" err="1"/>
              <a:t>behv</a:t>
            </a:r>
            <a:r>
              <a:rPr lang="en-MY" dirty="0"/>
              <a:t>;</a:t>
            </a:r>
          </a:p>
        </p:txBody>
      </p:sp>
      <p:pic>
        <p:nvPicPr>
          <p:cNvPr id="4098" name="Picture 2" descr="http://esd.cs.ucr.edu/labs/tutorial/shifter_sch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8" t="15999" r="5542" b="12945"/>
          <a:stretch/>
        </p:blipFill>
        <p:spPr bwMode="auto">
          <a:xfrm>
            <a:off x="4067944" y="908720"/>
            <a:ext cx="4639735" cy="2226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54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MY" dirty="0" smtClean="0"/>
              <a:t>Simulation Waveform Shift Register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3074" name="Picture 2" descr="http://esd.cs.ucr.edu/labs/tutorial/shif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92896"/>
            <a:ext cx="561975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50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92696"/>
          </a:xfrm>
        </p:spPr>
        <p:txBody>
          <a:bodyPr>
            <a:normAutofit/>
          </a:bodyPr>
          <a:lstStyle/>
          <a:p>
            <a:r>
              <a:rPr lang="en-MY" dirty="0" smtClean="0"/>
              <a:t>Counter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MY" dirty="0"/>
              <a:t>library </a:t>
            </a:r>
            <a:r>
              <a:rPr lang="en-MY" dirty="0" err="1"/>
              <a:t>ieee</a:t>
            </a:r>
            <a:r>
              <a:rPr lang="en-MY" dirty="0"/>
              <a:t> ; </a:t>
            </a:r>
            <a:endParaRPr lang="en-MY" dirty="0"/>
          </a:p>
          <a:p>
            <a:pPr marL="0" indent="0">
              <a:buNone/>
            </a:pPr>
            <a:r>
              <a:rPr lang="en-MY" dirty="0"/>
              <a:t>use </a:t>
            </a:r>
            <a:r>
              <a:rPr lang="en-MY" dirty="0"/>
              <a:t>ieee.std_logic_1164.all; use </a:t>
            </a:r>
            <a:r>
              <a:rPr lang="en-MY" dirty="0" err="1"/>
              <a:t>ieee.std_logic_unsigned.all</a:t>
            </a:r>
            <a:r>
              <a:rPr lang="en-MY" dirty="0"/>
              <a:t>; </a:t>
            </a:r>
            <a:endParaRPr lang="en-MY" dirty="0"/>
          </a:p>
          <a:p>
            <a:pPr marL="0" indent="0">
              <a:buNone/>
            </a:pPr>
            <a:r>
              <a:rPr lang="en-MY" dirty="0"/>
              <a:t>---------------------------------------------------- </a:t>
            </a:r>
          </a:p>
          <a:p>
            <a:pPr marL="0" indent="0">
              <a:buNone/>
            </a:pPr>
            <a:r>
              <a:rPr lang="en-MY" dirty="0"/>
              <a:t>entity </a:t>
            </a:r>
            <a:r>
              <a:rPr lang="en-MY" dirty="0"/>
              <a:t>counter is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generic(n</a:t>
            </a:r>
            <a:r>
              <a:rPr lang="en-MY" dirty="0"/>
              <a:t>: natural :=2</a:t>
            </a:r>
            <a:r>
              <a:rPr lang="en-MY" dirty="0" smtClean="0"/>
              <a:t>);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port(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clock</a:t>
            </a:r>
            <a:r>
              <a:rPr lang="en-MY" dirty="0"/>
              <a:t>: in </a:t>
            </a:r>
            <a:r>
              <a:rPr lang="en-MY" dirty="0" err="1" smtClean="0"/>
              <a:t>std_logic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clear: in </a:t>
            </a:r>
            <a:r>
              <a:rPr lang="en-MY" dirty="0" err="1"/>
              <a:t>std_logic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count: in </a:t>
            </a:r>
            <a:r>
              <a:rPr lang="en-MY" dirty="0" err="1"/>
              <a:t>std_logic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Q: out </a:t>
            </a:r>
            <a:r>
              <a:rPr lang="en-MY" dirty="0" err="1"/>
              <a:t>std_logic_vector</a:t>
            </a:r>
            <a:r>
              <a:rPr lang="en-MY" dirty="0"/>
              <a:t>(n-1 </a:t>
            </a:r>
            <a:r>
              <a:rPr lang="en-MY" dirty="0" err="1"/>
              <a:t>downto</a:t>
            </a:r>
            <a:r>
              <a:rPr lang="en-MY" dirty="0"/>
              <a:t> 0) </a:t>
            </a:r>
            <a:r>
              <a:rPr lang="en-MY" dirty="0" smtClean="0"/>
              <a:t>);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end counter;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---------------------------------------------------- </a:t>
            </a:r>
          </a:p>
          <a:p>
            <a:pPr marL="0" indent="0">
              <a:buNone/>
            </a:pPr>
            <a:r>
              <a:rPr lang="en-MY" dirty="0" smtClean="0"/>
              <a:t>architecture </a:t>
            </a:r>
            <a:r>
              <a:rPr lang="en-MY" dirty="0" err="1"/>
              <a:t>behv</a:t>
            </a:r>
            <a:r>
              <a:rPr lang="en-MY" dirty="0"/>
              <a:t> of counter is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signal </a:t>
            </a:r>
            <a:r>
              <a:rPr lang="en-MY" dirty="0" err="1"/>
              <a:t>Pre_Q</a:t>
            </a:r>
            <a:r>
              <a:rPr lang="en-MY" dirty="0"/>
              <a:t>: </a:t>
            </a:r>
            <a:r>
              <a:rPr lang="en-MY" dirty="0" err="1"/>
              <a:t>std_logic_vector</a:t>
            </a:r>
            <a:r>
              <a:rPr lang="en-MY" dirty="0"/>
              <a:t>(n-1 </a:t>
            </a:r>
            <a:r>
              <a:rPr lang="en-MY" dirty="0" err="1"/>
              <a:t>downto</a:t>
            </a:r>
            <a:r>
              <a:rPr lang="en-MY" dirty="0"/>
              <a:t> 0);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begin </a:t>
            </a:r>
            <a:r>
              <a:rPr lang="en-MY" dirty="0"/>
              <a:t>-- </a:t>
            </a:r>
            <a:r>
              <a:rPr lang="en-MY" dirty="0" err="1"/>
              <a:t>behavior</a:t>
            </a:r>
            <a:r>
              <a:rPr lang="en-MY" dirty="0"/>
              <a:t> describe the counter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process(clock</a:t>
            </a:r>
            <a:r>
              <a:rPr lang="en-MY" dirty="0"/>
              <a:t>, count, clear)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begin </a:t>
            </a:r>
          </a:p>
          <a:p>
            <a:pPr marL="0" indent="0">
              <a:buNone/>
            </a:pPr>
            <a:r>
              <a:rPr lang="en-MY" dirty="0" smtClean="0"/>
              <a:t>if </a:t>
            </a:r>
            <a:r>
              <a:rPr lang="en-MY" dirty="0"/>
              <a:t>clear = '1' then </a:t>
            </a:r>
            <a:r>
              <a:rPr lang="en-MY" dirty="0" err="1"/>
              <a:t>Pre_Q</a:t>
            </a:r>
            <a:r>
              <a:rPr lang="en-MY" dirty="0"/>
              <a:t> &lt;= </a:t>
            </a:r>
            <a:r>
              <a:rPr lang="en-MY" dirty="0" err="1"/>
              <a:t>Pre_Q</a:t>
            </a:r>
            <a:r>
              <a:rPr lang="en-MY" dirty="0"/>
              <a:t> - </a:t>
            </a:r>
            <a:r>
              <a:rPr lang="en-MY" dirty="0" err="1"/>
              <a:t>Pre_Q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 err="1" smtClean="0"/>
              <a:t>elsif</a:t>
            </a:r>
            <a:r>
              <a:rPr lang="en-MY" dirty="0" smtClean="0"/>
              <a:t> </a:t>
            </a:r>
            <a:r>
              <a:rPr lang="en-MY" dirty="0"/>
              <a:t>(clock='1' and </a:t>
            </a:r>
            <a:r>
              <a:rPr lang="en-MY" dirty="0" err="1"/>
              <a:t>clock'event</a:t>
            </a:r>
            <a:r>
              <a:rPr lang="en-MY" dirty="0"/>
              <a:t>) then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if </a:t>
            </a:r>
            <a:r>
              <a:rPr lang="en-MY" dirty="0"/>
              <a:t>count = '1' then </a:t>
            </a:r>
            <a:r>
              <a:rPr lang="en-MY" dirty="0" err="1"/>
              <a:t>Pre_Q</a:t>
            </a:r>
            <a:r>
              <a:rPr lang="en-MY" dirty="0"/>
              <a:t> &lt;= </a:t>
            </a:r>
            <a:r>
              <a:rPr lang="en-MY" dirty="0" err="1"/>
              <a:t>Pre_Q</a:t>
            </a:r>
            <a:r>
              <a:rPr lang="en-MY" dirty="0"/>
              <a:t> + 1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end if;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end </a:t>
            </a:r>
            <a:r>
              <a:rPr lang="en-MY" dirty="0"/>
              <a:t>if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end process; -- concurrent assignment statement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Q </a:t>
            </a:r>
            <a:r>
              <a:rPr lang="en-MY" dirty="0"/>
              <a:t>&lt;= </a:t>
            </a:r>
            <a:r>
              <a:rPr lang="en-MY" dirty="0" err="1"/>
              <a:t>Pre_Q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end </a:t>
            </a:r>
            <a:r>
              <a:rPr lang="en-MY" dirty="0" err="1"/>
              <a:t>behv</a:t>
            </a:r>
            <a:r>
              <a:rPr lang="en-MY" dirty="0"/>
              <a:t>; </a:t>
            </a:r>
            <a:br>
              <a:rPr lang="en-MY" dirty="0"/>
            </a:b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17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MY" dirty="0" smtClean="0"/>
              <a:t>Counter</a:t>
            </a:r>
            <a:endParaRPr lang="en-MY" dirty="0"/>
          </a:p>
        </p:txBody>
      </p:sp>
      <p:pic>
        <p:nvPicPr>
          <p:cNvPr id="5" name="Picture 2" descr="http://esd.cs.ucr.edu/labs/tutorial/counter_sch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508" y="332656"/>
            <a:ext cx="4183380" cy="364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18</a:t>
            </a:fld>
            <a:endParaRPr lang="en-US"/>
          </a:p>
        </p:txBody>
      </p:sp>
      <p:pic>
        <p:nvPicPr>
          <p:cNvPr id="5122" name="Picture 2" descr="http://esd.cs.ucr.edu/labs/tutorial/coun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501008"/>
            <a:ext cx="5953125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281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0648"/>
            <a:ext cx="835292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Exercise: </a:t>
            </a:r>
          </a:p>
          <a:p>
            <a:r>
              <a:rPr lang="en-US" dirty="0" smtClean="0"/>
              <a:t>⋅  Sketch the </a:t>
            </a:r>
            <a:r>
              <a:rPr lang="en-US" dirty="0" err="1" smtClean="0"/>
              <a:t>iobd</a:t>
            </a:r>
            <a:r>
              <a:rPr lang="en-US" dirty="0" smtClean="0"/>
              <a:t> of this universal shift register </a:t>
            </a:r>
          </a:p>
          <a:p>
            <a:r>
              <a:rPr lang="en-US" dirty="0" smtClean="0"/>
              <a:t>⋅  Obtain  its  functional  block  diagram  in  terms  of  FFs and  the associated glue logic.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59832" y="1412776"/>
            <a:ext cx="251312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Synchronous Counters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115616" y="1988840"/>
            <a:ext cx="56703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Example : A 5-bit up-counter with a parallel load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773832" y="2449919"/>
            <a:ext cx="4572000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 smtClean="0"/>
              <a:t>module upcount5 ( data, Q, clk, </a:t>
            </a:r>
            <a:r>
              <a:rPr lang="en-US" dirty="0" err="1" smtClean="0"/>
              <a:t>rst</a:t>
            </a:r>
            <a:r>
              <a:rPr lang="en-US" dirty="0" smtClean="0"/>
              <a:t>, </a:t>
            </a:r>
            <a:r>
              <a:rPr lang="en-US" dirty="0" err="1" smtClean="0"/>
              <a:t>ld</a:t>
            </a:r>
            <a:r>
              <a:rPr lang="en-US" dirty="0" smtClean="0"/>
              <a:t>, </a:t>
            </a:r>
            <a:r>
              <a:rPr lang="en-US" dirty="0" err="1" smtClean="0"/>
              <a:t>inc</a:t>
            </a:r>
            <a:r>
              <a:rPr lang="en-US" dirty="0" smtClean="0"/>
              <a:t>) ;</a:t>
            </a:r>
          </a:p>
          <a:p>
            <a:r>
              <a:rPr lang="en-US" dirty="0" smtClean="0"/>
              <a:t> input  [4:0] data ; </a:t>
            </a:r>
          </a:p>
          <a:p>
            <a:r>
              <a:rPr lang="en-US" dirty="0" smtClean="0"/>
              <a:t>output[4:0] Q ; </a:t>
            </a:r>
          </a:p>
          <a:p>
            <a:r>
              <a:rPr lang="en-US" dirty="0" smtClean="0"/>
              <a:t>input  clk, </a:t>
            </a:r>
            <a:r>
              <a:rPr lang="en-US" dirty="0" err="1" smtClean="0"/>
              <a:t>rst</a:t>
            </a:r>
            <a:r>
              <a:rPr lang="en-US" dirty="0" smtClean="0"/>
              <a:t>  ; </a:t>
            </a:r>
          </a:p>
          <a:p>
            <a:r>
              <a:rPr lang="en-US" dirty="0" smtClean="0"/>
              <a:t>input  </a:t>
            </a:r>
            <a:r>
              <a:rPr lang="en-US" dirty="0" err="1" smtClean="0"/>
              <a:t>ld</a:t>
            </a:r>
            <a:r>
              <a:rPr lang="en-US" dirty="0" smtClean="0"/>
              <a:t>, </a:t>
            </a:r>
            <a:r>
              <a:rPr lang="en-US" dirty="0" err="1" smtClean="0"/>
              <a:t>inc</a:t>
            </a:r>
            <a:r>
              <a:rPr lang="en-US" dirty="0" smtClean="0"/>
              <a:t> ; </a:t>
            </a:r>
          </a:p>
          <a:p>
            <a:r>
              <a:rPr lang="en-US" dirty="0" err="1" smtClean="0"/>
              <a:t>reg</a:t>
            </a:r>
            <a:r>
              <a:rPr lang="en-US" dirty="0" smtClean="0"/>
              <a:t>[4:0] Q ; </a:t>
            </a:r>
          </a:p>
          <a:p>
            <a:r>
              <a:rPr lang="en-US" dirty="0" smtClean="0"/>
              <a:t>always @( posedge </a:t>
            </a:r>
            <a:r>
              <a:rPr lang="en-US" dirty="0" err="1" smtClean="0"/>
              <a:t>rst</a:t>
            </a:r>
            <a:r>
              <a:rPr lang="en-US" dirty="0" smtClean="0"/>
              <a:t> or posedge clk ) </a:t>
            </a:r>
          </a:p>
          <a:p>
            <a:r>
              <a:rPr lang="en-US" dirty="0" smtClean="0"/>
              <a:t>if( </a:t>
            </a:r>
            <a:r>
              <a:rPr lang="en-US" dirty="0" err="1" smtClean="0"/>
              <a:t>rst</a:t>
            </a:r>
            <a:r>
              <a:rPr lang="en-US" dirty="0" smtClean="0"/>
              <a:t> ) Q &lt;= 0 ; </a:t>
            </a:r>
          </a:p>
          <a:p>
            <a:r>
              <a:rPr lang="en-US" dirty="0" smtClean="0"/>
              <a:t>else if ( </a:t>
            </a:r>
            <a:r>
              <a:rPr lang="en-US" dirty="0" err="1" smtClean="0"/>
              <a:t>ld</a:t>
            </a:r>
            <a:r>
              <a:rPr lang="en-US" dirty="0" smtClean="0"/>
              <a:t> ) Q &lt;= data ; </a:t>
            </a:r>
          </a:p>
          <a:p>
            <a:r>
              <a:rPr lang="en-US" dirty="0" smtClean="0"/>
              <a:t>else if ( </a:t>
            </a:r>
            <a:r>
              <a:rPr lang="en-US" dirty="0" err="1" smtClean="0"/>
              <a:t>inc</a:t>
            </a:r>
            <a:r>
              <a:rPr lang="en-US" dirty="0" smtClean="0"/>
              <a:t> ) Q &lt;= Q + 1; </a:t>
            </a:r>
          </a:p>
          <a:p>
            <a:r>
              <a:rPr lang="en-US" dirty="0" smtClean="0"/>
              <a:t>endmodule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0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en-MY" dirty="0" smtClean="0"/>
              <a:t>In this lecture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Synchronous sequential logic circuits rely 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storage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for their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Flips-flops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(FFs)  and  latches  are  two  commonly  used one-bit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registers, shift registers, and counters.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synchronous sequential logic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considered.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4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36712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⋅  A circuit type with memory. </a:t>
            </a:r>
          </a:p>
          <a:p>
            <a:r>
              <a:rPr lang="en-US" sz="2000" dirty="0" smtClean="0"/>
              <a:t>⋅  Usually as datapath controller unit. </a:t>
            </a:r>
          </a:p>
          <a:p>
            <a:r>
              <a:rPr lang="en-US" sz="2000" dirty="0" smtClean="0"/>
              <a:t>⋅  Via algorithmic state machine (ASM) flowchart, an FSM is readily  modeled in HDL.</a:t>
            </a:r>
          </a:p>
          <a:p>
            <a:r>
              <a:rPr lang="en-US" sz="2000" dirty="0" smtClean="0"/>
              <a:t>⋅  There are two basic models of FSMs: Moore and Mealy. </a:t>
            </a:r>
          </a:p>
          <a:p>
            <a:r>
              <a:rPr lang="en-US" sz="2000" dirty="0" smtClean="0"/>
              <a:t>⋅  In a Mealy machine, the next state (NS) and the outputs depend on both the     present state (PS) and the inputs. </a:t>
            </a:r>
          </a:p>
          <a:p>
            <a:r>
              <a:rPr lang="en-US" sz="2000" dirty="0" smtClean="0"/>
              <a:t>⋅  The NS of a Moore machine depends on the PS and the inputs, but </a:t>
            </a:r>
          </a:p>
          <a:p>
            <a:r>
              <a:rPr lang="en-US" sz="2000" dirty="0" smtClean="0"/>
              <a:t>the outputs depend on only the PS. </a:t>
            </a:r>
          </a:p>
          <a:p>
            <a:r>
              <a:rPr lang="en-US" sz="2000" dirty="0" smtClean="0"/>
              <a:t>⋅  All FSMs have the general feedback structure. </a:t>
            </a:r>
          </a:p>
          <a:p>
            <a:r>
              <a:rPr lang="en-US" sz="2000" dirty="0" smtClean="0"/>
              <a:t>⋅  We  will  deal  only  with  synchronous  FSMs,  hence  the  state </a:t>
            </a:r>
          </a:p>
          <a:p>
            <a:r>
              <a:rPr lang="en-US" sz="2000" dirty="0" smtClean="0"/>
              <a:t>transitions of the machine are synchronized by the  active edge of a </a:t>
            </a:r>
          </a:p>
          <a:p>
            <a:r>
              <a:rPr lang="en-US" sz="2000" dirty="0" smtClean="0"/>
              <a:t>common clock. In this case, the state register is consisted of edge triggered flip-flops. 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2627784" y="326821"/>
            <a:ext cx="361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Finite State Machine (FSM)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0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064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Example : Verilog Modeling of an FSM (version A coding).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6" y="1254478"/>
            <a:ext cx="9040487" cy="36866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6064" y="474345"/>
            <a:ext cx="6012160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odule FSM1 ( A, CLK, reset, Z ); </a:t>
            </a:r>
          </a:p>
          <a:p>
            <a:r>
              <a:rPr lang="en-US" dirty="0" smtClean="0"/>
              <a:t>input A, CLK, reset ;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outputZ</a:t>
            </a:r>
            <a:r>
              <a:rPr lang="en-US" dirty="0" smtClean="0"/>
              <a:t> ;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reg</a:t>
            </a:r>
            <a:r>
              <a:rPr lang="en-US" dirty="0" smtClean="0"/>
              <a:t> [1:0] y, Y ; </a:t>
            </a:r>
          </a:p>
          <a:p>
            <a:r>
              <a:rPr lang="en-US" dirty="0" smtClean="0"/>
              <a:t>parameter [1:0] S0 = 2’b00, S1 = 2’b01, S2 = 2’b10, S3 = 2’b11; </a:t>
            </a:r>
          </a:p>
          <a:p>
            <a:r>
              <a:rPr lang="en-US" dirty="0" smtClean="0"/>
              <a:t>// NS logic module:</a:t>
            </a:r>
          </a:p>
          <a:p>
            <a:r>
              <a:rPr lang="en-US" dirty="0" smtClean="0"/>
              <a:t> always @ (A or y) </a:t>
            </a:r>
          </a:p>
          <a:p>
            <a:r>
              <a:rPr lang="en-US" dirty="0" smtClean="0"/>
              <a:t>case ( y) </a:t>
            </a:r>
          </a:p>
          <a:p>
            <a:r>
              <a:rPr lang="en-US" dirty="0" smtClean="0"/>
              <a:t>S0 :  if( A )  Y = S1;  </a:t>
            </a:r>
            <a:r>
              <a:rPr lang="en-US" dirty="0" err="1" smtClean="0"/>
              <a:t>elseY</a:t>
            </a:r>
            <a:r>
              <a:rPr lang="en-US" dirty="0" smtClean="0"/>
              <a:t> = S0; </a:t>
            </a:r>
          </a:p>
          <a:p>
            <a:r>
              <a:rPr lang="en-US" dirty="0" smtClean="0"/>
              <a:t>S1 :  if( A )  Y = S3;  </a:t>
            </a:r>
            <a:r>
              <a:rPr lang="en-US" dirty="0" err="1" smtClean="0"/>
              <a:t>elseY</a:t>
            </a:r>
            <a:r>
              <a:rPr lang="en-US" dirty="0" smtClean="0"/>
              <a:t> = S2; </a:t>
            </a:r>
          </a:p>
          <a:p>
            <a:r>
              <a:rPr lang="en-US" dirty="0" smtClean="0"/>
              <a:t>S2 :  if( A )  Y = S3;  </a:t>
            </a:r>
            <a:r>
              <a:rPr lang="en-US" dirty="0" err="1" smtClean="0"/>
              <a:t>elseY</a:t>
            </a:r>
            <a:r>
              <a:rPr lang="en-US" dirty="0" smtClean="0"/>
              <a:t> = S2; </a:t>
            </a:r>
          </a:p>
          <a:p>
            <a:r>
              <a:rPr lang="en-US" dirty="0" smtClean="0"/>
              <a:t>S3 :  if( A )  Y = S0;  </a:t>
            </a:r>
            <a:r>
              <a:rPr lang="en-US" dirty="0" err="1" smtClean="0"/>
              <a:t>elseY</a:t>
            </a:r>
            <a:r>
              <a:rPr lang="en-US" dirty="0" smtClean="0"/>
              <a:t> = S3; </a:t>
            </a:r>
          </a:p>
          <a:p>
            <a:r>
              <a:rPr lang="en-US" dirty="0" smtClean="0"/>
              <a:t> endcase </a:t>
            </a:r>
          </a:p>
          <a:p>
            <a:r>
              <a:rPr lang="en-US" dirty="0" smtClean="0"/>
              <a:t>// state register module: </a:t>
            </a:r>
          </a:p>
          <a:p>
            <a:r>
              <a:rPr lang="en-US" dirty="0" smtClean="0"/>
              <a:t>always @ ( </a:t>
            </a:r>
            <a:r>
              <a:rPr lang="en-US" dirty="0" err="1" smtClean="0"/>
              <a:t>negedgereset</a:t>
            </a:r>
            <a:r>
              <a:rPr lang="en-US" dirty="0" smtClean="0"/>
              <a:t> or </a:t>
            </a:r>
            <a:r>
              <a:rPr lang="en-US" dirty="0" err="1" smtClean="0"/>
              <a:t>posedgeCLK</a:t>
            </a:r>
            <a:r>
              <a:rPr lang="en-US" dirty="0" smtClean="0"/>
              <a:t> )</a:t>
            </a:r>
          </a:p>
          <a:p>
            <a:r>
              <a:rPr lang="en-US" dirty="0" smtClean="0"/>
              <a:t>if(!reset ) y &lt;= S0 ; </a:t>
            </a:r>
          </a:p>
          <a:p>
            <a:r>
              <a:rPr lang="en-US" dirty="0" err="1" smtClean="0"/>
              <a:t>elsey</a:t>
            </a:r>
            <a:r>
              <a:rPr lang="en-US" dirty="0" smtClean="0"/>
              <a:t> &lt;= Y ; </a:t>
            </a:r>
          </a:p>
          <a:p>
            <a:r>
              <a:rPr lang="en-US" dirty="0" smtClean="0"/>
              <a:t> // define the Output Logic:</a:t>
            </a:r>
          </a:p>
          <a:p>
            <a:r>
              <a:rPr lang="en-US" dirty="0" smtClean="0"/>
              <a:t>assign  Z = ( y == S0 ) | (y == S3) ; </a:t>
            </a:r>
          </a:p>
          <a:p>
            <a:r>
              <a:rPr lang="en-US" dirty="0" smtClean="0"/>
              <a:t>endmodule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5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8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Example : Verilog  Modeling of FSM (version B coding).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08720"/>
            <a:ext cx="4392000" cy="545779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2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-27384"/>
            <a:ext cx="62646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odule FSM2 ( A, CLK, reset, Z ); </a:t>
            </a:r>
          </a:p>
          <a:p>
            <a:r>
              <a:rPr lang="en-US" dirty="0" smtClean="0"/>
              <a:t>input A, CLK, reset ;</a:t>
            </a:r>
          </a:p>
          <a:p>
            <a:r>
              <a:rPr lang="en-US" dirty="0" smtClean="0"/>
              <a:t> output Z ;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reg</a:t>
            </a:r>
            <a:r>
              <a:rPr lang="en-US" dirty="0" smtClean="0"/>
              <a:t> [1:0] y, Y ; </a:t>
            </a:r>
          </a:p>
          <a:p>
            <a:r>
              <a:rPr lang="en-US" dirty="0" smtClean="0"/>
              <a:t>parameter [1:0] S0 = 0, S1 = 1, S2 =2, S3=3; </a:t>
            </a:r>
          </a:p>
          <a:p>
            <a:r>
              <a:rPr lang="en-US" dirty="0" smtClean="0"/>
              <a:t> // define STATE_REG: </a:t>
            </a:r>
          </a:p>
          <a:p>
            <a:r>
              <a:rPr lang="en-US" dirty="0" smtClean="0"/>
              <a:t>always @(negedge reset or negedge CLK)  </a:t>
            </a:r>
          </a:p>
          <a:p>
            <a:r>
              <a:rPr lang="en-US" dirty="0" smtClean="0"/>
              <a:t>  if( reset == 0 ) y &lt;= A ; </a:t>
            </a:r>
          </a:p>
          <a:p>
            <a:r>
              <a:rPr lang="en-US" dirty="0"/>
              <a:t>e</a:t>
            </a:r>
            <a:r>
              <a:rPr lang="en-US" dirty="0" smtClean="0"/>
              <a:t>lse y &lt;= Y ; </a:t>
            </a:r>
          </a:p>
          <a:p>
            <a:r>
              <a:rPr lang="en-US" dirty="0" smtClean="0"/>
              <a:t>// define NS_OUTPUT and OUTPUT LOGIC: </a:t>
            </a:r>
          </a:p>
          <a:p>
            <a:r>
              <a:rPr lang="en-US" dirty="0" smtClean="0"/>
              <a:t>always @( y or A ) </a:t>
            </a:r>
          </a:p>
          <a:p>
            <a:r>
              <a:rPr lang="en-US" dirty="0" smtClean="0"/>
              <a:t>begin </a:t>
            </a:r>
          </a:p>
          <a:p>
            <a:r>
              <a:rPr lang="en-US" dirty="0" smtClean="0"/>
              <a:t>case( y ) </a:t>
            </a:r>
          </a:p>
          <a:p>
            <a:r>
              <a:rPr lang="en-US" dirty="0" smtClean="0"/>
              <a:t>  S0 :  if (A )begin  Y = S3 ; Z = 1;  end </a:t>
            </a:r>
          </a:p>
          <a:p>
            <a:r>
              <a:rPr lang="en-US" dirty="0" smtClean="0"/>
              <a:t>    else begin  Y = S0 ; Z = 0;  end</a:t>
            </a:r>
          </a:p>
          <a:p>
            <a:r>
              <a:rPr lang="en-US" dirty="0" smtClean="0"/>
              <a:t>  S1 :  if( A )begin  Y = S0 ; Z = 1;  end </a:t>
            </a:r>
          </a:p>
          <a:p>
            <a:r>
              <a:rPr lang="en-US" dirty="0" smtClean="0"/>
              <a:t>    else begin  Y = S1 ; Z = 0;  end</a:t>
            </a:r>
          </a:p>
          <a:p>
            <a:r>
              <a:rPr lang="en-US" dirty="0" smtClean="0"/>
              <a:t>  S2 :  if ( A )begin  Y = S1 ; Z = 0;  end </a:t>
            </a:r>
          </a:p>
          <a:p>
            <a:r>
              <a:rPr lang="en-US" dirty="0" smtClean="0"/>
              <a:t>    else begin  Y = S2 ; Z = 0;  end</a:t>
            </a:r>
          </a:p>
          <a:p>
            <a:r>
              <a:rPr lang="en-US" dirty="0" smtClean="0"/>
              <a:t>  S3 :  if ( A )begin  Y = S1 ; Z = 0;  end</a:t>
            </a:r>
          </a:p>
          <a:p>
            <a:r>
              <a:rPr lang="en-US" dirty="0" smtClean="0"/>
              <a:t>else begin  Y = S2 ; Z = 0;  end</a:t>
            </a:r>
          </a:p>
          <a:p>
            <a:r>
              <a:rPr lang="en-US" dirty="0" smtClean="0"/>
              <a:t>endcase</a:t>
            </a:r>
          </a:p>
          <a:p>
            <a:r>
              <a:rPr lang="en-US" dirty="0" smtClean="0"/>
              <a:t> end </a:t>
            </a:r>
          </a:p>
          <a:p>
            <a:r>
              <a:rPr lang="en-US" dirty="0" smtClean="0"/>
              <a:t>endmodule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46224"/>
            <a:ext cx="8568952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A latch is a level-sensitive memory device (transparent).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As  long  as  the  pulse  remains  at  the  active  high  level,  any changes in the data input will change the state of the latch.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A flip-flop (FF) is an edge-triggered memory device.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An edge-triggered FF ignores the pulse while it is at a constant level  (non-transparent).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Triggers only during a transition of the clock signal.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 smtClean="0"/>
              <a:t>Could  on  the  positive  edge  of  the  clock  (posedge),  or  negative edge (negedge). 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339752" y="216222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LATCHES &amp; FLIP-FLOPS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3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6555" y="1124744"/>
            <a:ext cx="7200800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D Latch </a:t>
            </a:r>
          </a:p>
          <a:p>
            <a:r>
              <a:rPr lang="en-US" dirty="0" smtClean="0"/>
              <a:t>⋅  A latch is inferred because the IF statement is incomplete. </a:t>
            </a:r>
          </a:p>
          <a:p>
            <a:r>
              <a:rPr lang="en-US" dirty="0" smtClean="0"/>
              <a:t>⋅  The notion of implied memory is instantiated in this case.</a:t>
            </a:r>
          </a:p>
          <a:p>
            <a:endParaRPr lang="en-US" dirty="0" smtClean="0"/>
          </a:p>
          <a:p>
            <a:r>
              <a:rPr lang="en-US" dirty="0" smtClean="0"/>
              <a:t>… </a:t>
            </a:r>
          </a:p>
          <a:p>
            <a:r>
              <a:rPr lang="en-US" dirty="0" smtClean="0"/>
              <a:t>always  (S or </a:t>
            </a:r>
            <a:r>
              <a:rPr lang="en-US" dirty="0" err="1" smtClean="0"/>
              <a:t>Data_In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if ( S )</a:t>
            </a:r>
          </a:p>
          <a:p>
            <a:r>
              <a:rPr lang="en-US" dirty="0" err="1" smtClean="0"/>
              <a:t>Data_out</a:t>
            </a:r>
            <a:r>
              <a:rPr lang="en-US" dirty="0" smtClean="0"/>
              <a:t> = </a:t>
            </a:r>
            <a:r>
              <a:rPr lang="en-US" dirty="0" err="1" smtClean="0"/>
              <a:t>Data_In</a:t>
            </a:r>
            <a:r>
              <a:rPr lang="en-US" dirty="0" smtClean="0"/>
              <a:t>;</a:t>
            </a:r>
          </a:p>
          <a:p>
            <a:r>
              <a:rPr lang="en-US" dirty="0" smtClean="0"/>
              <a:t>…..</a:t>
            </a:r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221088"/>
            <a:ext cx="3888000" cy="1398801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116632"/>
            <a:ext cx="7467600" cy="562074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b="1" dirty="0" smtClean="0"/>
              <a:t>Simple Latch</a:t>
            </a:r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7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MY" b="1" dirty="0"/>
              <a:t>Simple Latch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MY" dirty="0"/>
              <a:t>library </a:t>
            </a:r>
            <a:r>
              <a:rPr lang="en-MY" dirty="0" err="1"/>
              <a:t>ieee</a:t>
            </a:r>
            <a:r>
              <a:rPr lang="en-MY" dirty="0"/>
              <a:t> 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use </a:t>
            </a:r>
            <a:r>
              <a:rPr lang="en-MY" dirty="0"/>
              <a:t>ieee.std_logic_1164.all;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entity </a:t>
            </a:r>
            <a:r>
              <a:rPr lang="en-MY" dirty="0" err="1"/>
              <a:t>D_latch</a:t>
            </a:r>
            <a:r>
              <a:rPr lang="en-MY" dirty="0"/>
              <a:t> </a:t>
            </a:r>
            <a:r>
              <a:rPr lang="en-MY" dirty="0" smtClean="0"/>
              <a:t>is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port(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err="1" smtClean="0"/>
              <a:t>data_in</a:t>
            </a:r>
            <a:r>
              <a:rPr lang="en-MY" dirty="0"/>
              <a:t>: in </a:t>
            </a:r>
            <a:r>
              <a:rPr lang="en-MY" dirty="0" err="1"/>
              <a:t>std_logic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 </a:t>
            </a:r>
            <a:r>
              <a:rPr lang="en-MY" dirty="0"/>
              <a:t>enable: in </a:t>
            </a:r>
            <a:r>
              <a:rPr lang="en-MY" dirty="0" err="1"/>
              <a:t>std_logic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err="1" smtClean="0"/>
              <a:t>data_out</a:t>
            </a:r>
            <a:r>
              <a:rPr lang="en-MY" dirty="0"/>
              <a:t>: out </a:t>
            </a:r>
            <a:r>
              <a:rPr lang="en-MY" dirty="0" err="1"/>
              <a:t>std_logic</a:t>
            </a:r>
            <a:r>
              <a:rPr lang="en-MY" dirty="0"/>
              <a:t> );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end </a:t>
            </a:r>
            <a:r>
              <a:rPr lang="en-MY" dirty="0" err="1"/>
              <a:t>D_latch</a:t>
            </a:r>
            <a:r>
              <a:rPr lang="en-MY" dirty="0"/>
              <a:t>; </a:t>
            </a:r>
            <a:r>
              <a:rPr lang="en-MY" dirty="0" smtClean="0"/>
              <a:t> 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architecture </a:t>
            </a:r>
            <a:r>
              <a:rPr lang="en-MY" dirty="0" err="1"/>
              <a:t>behv</a:t>
            </a:r>
            <a:r>
              <a:rPr lang="en-MY" dirty="0"/>
              <a:t> of </a:t>
            </a:r>
            <a:r>
              <a:rPr lang="en-MY" dirty="0" err="1"/>
              <a:t>D_latch</a:t>
            </a:r>
            <a:r>
              <a:rPr lang="en-MY" dirty="0"/>
              <a:t> </a:t>
            </a:r>
            <a:r>
              <a:rPr lang="en-MY" dirty="0" smtClean="0"/>
              <a:t>is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/>
              <a:t>begin -- compare this to D </a:t>
            </a:r>
            <a:r>
              <a:rPr lang="en-MY" dirty="0" err="1"/>
              <a:t>flipflop</a:t>
            </a:r>
            <a:r>
              <a:rPr lang="en-MY" dirty="0"/>
              <a:t>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process(</a:t>
            </a:r>
            <a:r>
              <a:rPr lang="en-MY" dirty="0" err="1" smtClean="0"/>
              <a:t>data_in</a:t>
            </a:r>
            <a:r>
              <a:rPr lang="en-MY" dirty="0"/>
              <a:t>, enable)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begin 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if </a:t>
            </a:r>
            <a:r>
              <a:rPr lang="en-MY" dirty="0"/>
              <a:t>(enable='1') then </a:t>
            </a:r>
            <a:r>
              <a:rPr lang="en-MY" dirty="0" smtClean="0"/>
              <a:t> 	</a:t>
            </a:r>
            <a:r>
              <a:rPr lang="en-MY" dirty="0" smtClean="0">
                <a:solidFill>
                  <a:srgbClr val="0070C0"/>
                </a:solidFill>
              </a:rPr>
              <a:t>-- </a:t>
            </a:r>
            <a:r>
              <a:rPr lang="en-MY" dirty="0">
                <a:solidFill>
                  <a:srgbClr val="0070C0"/>
                </a:solidFill>
              </a:rPr>
              <a:t>no clock signal </a:t>
            </a:r>
            <a:r>
              <a:rPr lang="en-MY" dirty="0" smtClean="0">
                <a:solidFill>
                  <a:srgbClr val="0070C0"/>
                </a:solidFill>
              </a:rPr>
              <a:t>here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 </a:t>
            </a:r>
            <a:r>
              <a:rPr lang="en-MY" dirty="0" err="1"/>
              <a:t>data_out</a:t>
            </a:r>
            <a:r>
              <a:rPr lang="en-MY" dirty="0"/>
              <a:t> &lt;= </a:t>
            </a:r>
            <a:r>
              <a:rPr lang="en-MY" dirty="0" err="1"/>
              <a:t>data_in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	end </a:t>
            </a:r>
            <a:r>
              <a:rPr lang="en-MY" dirty="0"/>
              <a:t>if;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end </a:t>
            </a:r>
            <a:r>
              <a:rPr lang="en-MY" dirty="0"/>
              <a:t>process;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end </a:t>
            </a:r>
            <a:r>
              <a:rPr lang="en-MY" dirty="0" err="1"/>
              <a:t>behv</a:t>
            </a:r>
            <a:r>
              <a:rPr lang="en-MY" dirty="0"/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2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420888"/>
            <a:ext cx="3708000" cy="172243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33312" y="260648"/>
            <a:ext cx="8352928" cy="562074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positive-edge triggered D flip-flop</a:t>
            </a:r>
            <a:endParaRPr lang="en-MY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9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n-MY" dirty="0"/>
              <a:t>Flip-flop is the basic component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467600" cy="55652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MY" dirty="0"/>
              <a:t>library </a:t>
            </a:r>
            <a:r>
              <a:rPr lang="en-MY" dirty="0" err="1"/>
              <a:t>ieee</a:t>
            </a:r>
            <a:r>
              <a:rPr lang="en-MY" dirty="0"/>
              <a:t> 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use ieee.std_logic_1164.all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entity </a:t>
            </a:r>
            <a:r>
              <a:rPr lang="en-MY" dirty="0" err="1"/>
              <a:t>dff</a:t>
            </a:r>
            <a:r>
              <a:rPr lang="en-MY" dirty="0"/>
              <a:t> is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port</a:t>
            </a:r>
            <a:r>
              <a:rPr lang="en-MY" dirty="0"/>
              <a:t>(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err="1" smtClean="0"/>
              <a:t>data_in</a:t>
            </a:r>
            <a:r>
              <a:rPr lang="en-MY" dirty="0"/>
              <a:t>: in </a:t>
            </a:r>
            <a:r>
              <a:rPr lang="en-MY" dirty="0" err="1"/>
              <a:t>std_logic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clock</a:t>
            </a:r>
            <a:r>
              <a:rPr lang="en-MY" dirty="0"/>
              <a:t>: in </a:t>
            </a:r>
            <a:r>
              <a:rPr lang="en-MY" dirty="0" err="1"/>
              <a:t>std_logic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err="1" smtClean="0"/>
              <a:t>data_out</a:t>
            </a:r>
            <a:r>
              <a:rPr lang="en-MY" dirty="0"/>
              <a:t>: out </a:t>
            </a:r>
            <a:r>
              <a:rPr lang="en-MY" dirty="0" err="1"/>
              <a:t>std_logic</a:t>
            </a:r>
            <a:r>
              <a:rPr lang="en-MY" dirty="0"/>
              <a:t> );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end </a:t>
            </a:r>
            <a:r>
              <a:rPr lang="en-MY" dirty="0" err="1"/>
              <a:t>dff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A</a:t>
            </a:r>
            <a:r>
              <a:rPr lang="en-MY" dirty="0" smtClean="0"/>
              <a:t>rchitecture </a:t>
            </a:r>
            <a:r>
              <a:rPr lang="en-MY" dirty="0" err="1"/>
              <a:t>behv</a:t>
            </a:r>
            <a:r>
              <a:rPr lang="en-MY" dirty="0"/>
              <a:t> of </a:t>
            </a:r>
            <a:r>
              <a:rPr lang="en-MY" dirty="0" err="1"/>
              <a:t>dff</a:t>
            </a:r>
            <a:r>
              <a:rPr lang="en-MY" dirty="0"/>
              <a:t> is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begin 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process(</a:t>
            </a:r>
            <a:r>
              <a:rPr lang="en-MY" dirty="0" err="1" smtClean="0"/>
              <a:t>data_in</a:t>
            </a:r>
            <a:r>
              <a:rPr lang="en-MY" dirty="0"/>
              <a:t>, clock) </a:t>
            </a:r>
            <a:r>
              <a:rPr lang="en-MY" dirty="0" smtClean="0"/>
              <a:t>.</a:t>
            </a: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begin		 </a:t>
            </a:r>
            <a:r>
              <a:rPr lang="en-MY" dirty="0">
                <a:solidFill>
                  <a:srgbClr val="0070C0"/>
                </a:solidFill>
              </a:rPr>
              <a:t>-- clock rising edge </a:t>
            </a:r>
            <a:endParaRPr lang="en-MY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if </a:t>
            </a:r>
            <a:r>
              <a:rPr lang="en-MY" dirty="0"/>
              <a:t>(clock='1' and </a:t>
            </a:r>
            <a:r>
              <a:rPr lang="en-MY" dirty="0" err="1"/>
              <a:t>clock'event</a:t>
            </a:r>
            <a:r>
              <a:rPr lang="en-MY" dirty="0"/>
              <a:t>) then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err="1" smtClean="0"/>
              <a:t>data_out</a:t>
            </a:r>
            <a:r>
              <a:rPr lang="en-MY" dirty="0" smtClean="0"/>
              <a:t> </a:t>
            </a:r>
            <a:r>
              <a:rPr lang="en-MY" dirty="0"/>
              <a:t>&lt;= </a:t>
            </a:r>
            <a:r>
              <a:rPr lang="en-MY" dirty="0" err="1"/>
              <a:t>data_in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/>
              <a:t>	</a:t>
            </a:r>
            <a:r>
              <a:rPr lang="en-MY" dirty="0" smtClean="0"/>
              <a:t>end </a:t>
            </a:r>
            <a:r>
              <a:rPr lang="en-MY" dirty="0"/>
              <a:t>if;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end </a:t>
            </a:r>
            <a:r>
              <a:rPr lang="en-MY" dirty="0"/>
              <a:t>process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end </a:t>
            </a:r>
            <a:r>
              <a:rPr lang="en-MY" dirty="0" err="1"/>
              <a:t>behv</a:t>
            </a:r>
            <a:r>
              <a:rPr lang="en-MY" dirty="0"/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Autofit/>
          </a:bodyPr>
          <a:lstStyle/>
          <a:p>
            <a:r>
              <a:rPr lang="en-MY" sz="2000" b="1" dirty="0"/>
              <a:t>VHDL code for Rising Edge D Flip </a:t>
            </a:r>
            <a:r>
              <a:rPr lang="en-MY" sz="2000" b="1" dirty="0" smtClean="0"/>
              <a:t>Flop</a:t>
            </a:r>
            <a:endParaRPr lang="en-MY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8772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MY" dirty="0"/>
              <a:t>Library I</a:t>
            </a:r>
            <a:r>
              <a:rPr lang="en-MY" b="1" dirty="0"/>
              <a:t>EEE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b="1" dirty="0" smtClean="0"/>
              <a:t>USE</a:t>
            </a:r>
            <a:r>
              <a:rPr lang="en-MY" dirty="0" smtClean="0"/>
              <a:t> </a:t>
            </a:r>
            <a:r>
              <a:rPr lang="en-MY" b="1" dirty="0"/>
              <a:t>IEEE.Std_logic_1164.all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entity </a:t>
            </a:r>
            <a:r>
              <a:rPr lang="en-MY" dirty="0" err="1"/>
              <a:t>RisingEdge_DFlipFlop</a:t>
            </a:r>
            <a:r>
              <a:rPr lang="en-MY" dirty="0"/>
              <a:t> </a:t>
            </a:r>
            <a:r>
              <a:rPr lang="en-MY" b="1" dirty="0"/>
              <a:t>is</a:t>
            </a:r>
            <a:r>
              <a:rPr lang="en-MY" dirty="0"/>
              <a:t>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port</a:t>
            </a:r>
            <a:r>
              <a:rPr lang="en-MY" dirty="0"/>
              <a:t>(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	Q </a:t>
            </a:r>
            <a:r>
              <a:rPr lang="en-MY" dirty="0"/>
              <a:t>: </a:t>
            </a:r>
            <a:r>
              <a:rPr lang="en-MY" b="1" dirty="0"/>
              <a:t>out</a:t>
            </a:r>
            <a:r>
              <a:rPr lang="en-MY" dirty="0"/>
              <a:t> </a:t>
            </a:r>
            <a:r>
              <a:rPr lang="en-MY" dirty="0" err="1"/>
              <a:t>std_logic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	</a:t>
            </a:r>
            <a:r>
              <a:rPr lang="en-MY" dirty="0" err="1" smtClean="0"/>
              <a:t>Clk</a:t>
            </a:r>
            <a:r>
              <a:rPr lang="en-MY" dirty="0" smtClean="0"/>
              <a:t> </a:t>
            </a:r>
            <a:r>
              <a:rPr lang="en-MY" dirty="0"/>
              <a:t>:</a:t>
            </a:r>
            <a:r>
              <a:rPr lang="en-MY" b="1" dirty="0"/>
              <a:t>in</a:t>
            </a:r>
            <a:r>
              <a:rPr lang="en-MY" dirty="0"/>
              <a:t> </a:t>
            </a:r>
            <a:r>
              <a:rPr lang="en-MY" dirty="0" err="1"/>
              <a:t>std_logic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	D </a:t>
            </a:r>
            <a:r>
              <a:rPr lang="en-MY" dirty="0"/>
              <a:t>:</a:t>
            </a:r>
            <a:r>
              <a:rPr lang="en-MY" b="1" dirty="0"/>
              <a:t>in</a:t>
            </a:r>
            <a:r>
              <a:rPr lang="en-MY" dirty="0"/>
              <a:t> </a:t>
            </a:r>
            <a:r>
              <a:rPr lang="en-MY" dirty="0" err="1"/>
              <a:t>std_logic</a:t>
            </a:r>
            <a:r>
              <a:rPr lang="en-MY" dirty="0"/>
              <a:t> </a:t>
            </a:r>
            <a:r>
              <a:rPr lang="en-MY" dirty="0" smtClean="0"/>
              <a:t>);	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endParaRPr lang="en-MY" dirty="0" smtClean="0"/>
          </a:p>
          <a:p>
            <a:pPr marL="0" indent="0">
              <a:buNone/>
            </a:pPr>
            <a:r>
              <a:rPr lang="en-MY" b="1" dirty="0" smtClean="0"/>
              <a:t>end</a:t>
            </a:r>
            <a:r>
              <a:rPr lang="en-MY" dirty="0" smtClean="0"/>
              <a:t> </a:t>
            </a:r>
            <a:r>
              <a:rPr lang="en-MY" b="1" dirty="0" err="1"/>
              <a:t>RisingEdge_DFlipFlop</a:t>
            </a:r>
            <a:r>
              <a:rPr lang="en-MY" dirty="0"/>
              <a:t>; </a:t>
            </a:r>
            <a:endParaRPr lang="en-MY" dirty="0" smtClean="0"/>
          </a:p>
          <a:p>
            <a:pPr marL="0" indent="0">
              <a:buNone/>
            </a:pP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Architecture </a:t>
            </a:r>
            <a:r>
              <a:rPr lang="en-MY" dirty="0" err="1"/>
              <a:t>Behavioral</a:t>
            </a:r>
            <a:r>
              <a:rPr lang="en-MY" dirty="0"/>
              <a:t> </a:t>
            </a:r>
            <a:r>
              <a:rPr lang="en-MY" b="1" dirty="0"/>
              <a:t>of</a:t>
            </a:r>
            <a:r>
              <a:rPr lang="en-MY" dirty="0"/>
              <a:t> </a:t>
            </a:r>
            <a:r>
              <a:rPr lang="en-MY" dirty="0" err="1"/>
              <a:t>RisingEdge_DFlipFlop</a:t>
            </a:r>
            <a:r>
              <a:rPr lang="en-MY" dirty="0"/>
              <a:t> </a:t>
            </a:r>
            <a:r>
              <a:rPr lang="en-MY" b="1" dirty="0"/>
              <a:t>is</a:t>
            </a:r>
            <a:r>
              <a:rPr lang="en-MY" dirty="0"/>
              <a:t> </a:t>
            </a:r>
            <a:endParaRPr lang="en-MY" dirty="0" smtClean="0"/>
          </a:p>
          <a:p>
            <a:pPr marL="0" indent="0">
              <a:buNone/>
            </a:pPr>
            <a:r>
              <a:rPr lang="en-MY" b="1" dirty="0" smtClean="0"/>
              <a:t>begin</a:t>
            </a:r>
            <a:r>
              <a:rPr lang="en-MY" dirty="0" smtClean="0"/>
              <a:t> </a:t>
            </a:r>
          </a:p>
          <a:p>
            <a:pPr marL="0" indent="0">
              <a:buNone/>
            </a:pPr>
            <a:r>
              <a:rPr lang="en-MY" dirty="0" smtClean="0"/>
              <a:t>	process(</a:t>
            </a:r>
            <a:r>
              <a:rPr lang="en-MY" dirty="0" err="1" smtClean="0"/>
              <a:t>Clk</a:t>
            </a:r>
            <a:r>
              <a:rPr lang="en-MY" dirty="0"/>
              <a:t>) </a:t>
            </a:r>
            <a:endParaRPr lang="en-MY" dirty="0" smtClean="0"/>
          </a:p>
          <a:p>
            <a:pPr marL="0" indent="0">
              <a:buNone/>
            </a:pPr>
            <a:r>
              <a:rPr lang="en-MY" b="1" dirty="0" smtClean="0"/>
              <a:t>		begin</a:t>
            </a:r>
            <a:r>
              <a:rPr lang="en-MY" dirty="0" smtClean="0"/>
              <a:t> </a:t>
            </a:r>
            <a:endParaRPr lang="en-MY" dirty="0" smtClean="0"/>
          </a:p>
          <a:p>
            <a:pPr marL="0" indent="0">
              <a:buNone/>
            </a:pPr>
            <a:r>
              <a:rPr lang="en-MY" b="1" dirty="0" smtClean="0"/>
              <a:t>		if</a:t>
            </a:r>
            <a:r>
              <a:rPr lang="en-MY" dirty="0" smtClean="0"/>
              <a:t>(</a:t>
            </a:r>
            <a:r>
              <a:rPr lang="en-MY" dirty="0" err="1" smtClean="0"/>
              <a:t>rising_edge</a:t>
            </a:r>
            <a:r>
              <a:rPr lang="en-MY" dirty="0" smtClean="0"/>
              <a:t>(</a:t>
            </a:r>
            <a:r>
              <a:rPr lang="en-MY" dirty="0" err="1" smtClean="0"/>
              <a:t>Clk</a:t>
            </a:r>
            <a:r>
              <a:rPr lang="en-MY" dirty="0"/>
              <a:t>)) </a:t>
            </a:r>
            <a:r>
              <a:rPr lang="en-MY" b="1" dirty="0"/>
              <a:t>then</a:t>
            </a:r>
            <a:r>
              <a:rPr lang="en-MY" dirty="0"/>
              <a:t> </a:t>
            </a:r>
            <a:endParaRPr lang="en-MY" dirty="0" smtClean="0"/>
          </a:p>
          <a:p>
            <a:pPr marL="0" indent="0">
              <a:buNone/>
            </a:pPr>
            <a:r>
              <a:rPr lang="en-MY" dirty="0" smtClean="0"/>
              <a:t>		Q </a:t>
            </a:r>
            <a:r>
              <a:rPr lang="en-MY" dirty="0"/>
              <a:t>&lt;= D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 smtClean="0"/>
              <a:t>		</a:t>
            </a:r>
            <a:r>
              <a:rPr lang="en-MY" b="1" dirty="0" smtClean="0"/>
              <a:t>end</a:t>
            </a:r>
            <a:r>
              <a:rPr lang="en-MY" dirty="0" smtClean="0"/>
              <a:t> </a:t>
            </a:r>
            <a:r>
              <a:rPr lang="en-MY" b="1" dirty="0"/>
              <a:t>if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dirty="0" smtClean="0"/>
              <a:t>	</a:t>
            </a:r>
            <a:r>
              <a:rPr lang="en-MY" b="1" dirty="0" smtClean="0"/>
              <a:t>end</a:t>
            </a:r>
            <a:r>
              <a:rPr lang="en-MY" dirty="0" smtClean="0"/>
              <a:t> </a:t>
            </a:r>
            <a:r>
              <a:rPr lang="en-MY" b="1" dirty="0"/>
              <a:t>process</a:t>
            </a:r>
            <a:r>
              <a:rPr lang="en-MY" dirty="0" smtClean="0"/>
              <a:t>;</a:t>
            </a:r>
          </a:p>
          <a:p>
            <a:pPr marL="0" indent="0">
              <a:buNone/>
            </a:pPr>
            <a:r>
              <a:rPr lang="en-MY" dirty="0" smtClean="0"/>
              <a:t> </a:t>
            </a:r>
            <a:r>
              <a:rPr lang="en-MY" b="1" dirty="0"/>
              <a:t>end</a:t>
            </a:r>
            <a:r>
              <a:rPr lang="en-MY" dirty="0"/>
              <a:t> </a:t>
            </a:r>
            <a:r>
              <a:rPr lang="en-MY" b="1" dirty="0" err="1"/>
              <a:t>Behavioral</a:t>
            </a:r>
            <a:r>
              <a:rPr lang="en-MY" dirty="0"/>
              <a:t>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51304" cy="490066"/>
          </a:xfrm>
        </p:spPr>
        <p:txBody>
          <a:bodyPr>
            <a:noAutofit/>
          </a:bodyPr>
          <a:lstStyle/>
          <a:p>
            <a:r>
              <a:rPr lang="en-MY" sz="1800" b="1" dirty="0"/>
              <a:t>VHDL code for Rising Edge D Flip-Flop with Synchronous </a:t>
            </a:r>
            <a:r>
              <a:rPr lang="en-MY" sz="1800" b="1" dirty="0" smtClean="0"/>
              <a:t>Reset</a:t>
            </a:r>
            <a:endParaRPr lang="en-MY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MY" sz="1800" dirty="0"/>
              <a:t>Library IEEE;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b="1" dirty="0" smtClean="0"/>
              <a:t>USE</a:t>
            </a:r>
            <a:r>
              <a:rPr lang="en-MY" sz="1800" dirty="0" smtClean="0"/>
              <a:t> </a:t>
            </a:r>
            <a:r>
              <a:rPr lang="en-MY" sz="1800" b="1" dirty="0"/>
              <a:t>IEEE.Std_logic_1164.all</a:t>
            </a:r>
            <a:r>
              <a:rPr lang="en-MY" sz="1800" dirty="0"/>
              <a:t>;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dirty="0" smtClean="0"/>
              <a:t>entity </a:t>
            </a:r>
            <a:r>
              <a:rPr lang="en-MY" sz="1800" dirty="0" err="1"/>
              <a:t>RisingEdge_DFlipFlop_SyncReset</a:t>
            </a:r>
            <a:r>
              <a:rPr lang="en-MY" sz="1800" dirty="0"/>
              <a:t> </a:t>
            </a:r>
            <a:r>
              <a:rPr lang="en-MY" sz="1800" b="1" dirty="0"/>
              <a:t>is</a:t>
            </a:r>
            <a:r>
              <a:rPr lang="en-MY" sz="1800" dirty="0"/>
              <a:t>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dirty="0" smtClean="0"/>
              <a:t>port</a:t>
            </a:r>
            <a:r>
              <a:rPr lang="en-MY" sz="1800" dirty="0"/>
              <a:t>(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dirty="0"/>
              <a:t>	</a:t>
            </a:r>
            <a:r>
              <a:rPr lang="en-MY" sz="1800" dirty="0" smtClean="0"/>
              <a:t>Q </a:t>
            </a:r>
            <a:r>
              <a:rPr lang="en-MY" sz="1800" dirty="0"/>
              <a:t>: </a:t>
            </a:r>
            <a:r>
              <a:rPr lang="en-MY" sz="1800" b="1" dirty="0"/>
              <a:t>out</a:t>
            </a:r>
            <a:r>
              <a:rPr lang="en-MY" sz="1800" dirty="0"/>
              <a:t> </a:t>
            </a:r>
            <a:r>
              <a:rPr lang="en-MY" sz="1800" dirty="0" err="1"/>
              <a:t>std_logic</a:t>
            </a:r>
            <a:r>
              <a:rPr lang="en-MY" sz="1800" dirty="0"/>
              <a:t>;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dirty="0"/>
              <a:t>	</a:t>
            </a:r>
            <a:r>
              <a:rPr lang="en-MY" sz="1800" dirty="0" err="1" smtClean="0"/>
              <a:t>Clk</a:t>
            </a:r>
            <a:r>
              <a:rPr lang="en-MY" sz="1800" dirty="0" smtClean="0"/>
              <a:t> </a:t>
            </a:r>
            <a:r>
              <a:rPr lang="en-MY" sz="1800" dirty="0"/>
              <a:t>:</a:t>
            </a:r>
            <a:r>
              <a:rPr lang="en-MY" sz="1800" b="1" dirty="0"/>
              <a:t>in</a:t>
            </a:r>
            <a:r>
              <a:rPr lang="en-MY" sz="1800" dirty="0"/>
              <a:t> </a:t>
            </a:r>
            <a:r>
              <a:rPr lang="en-MY" sz="1800" dirty="0" err="1"/>
              <a:t>std_logic</a:t>
            </a:r>
            <a:r>
              <a:rPr lang="en-MY" sz="1800" dirty="0"/>
              <a:t>;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dirty="0"/>
              <a:t>	</a:t>
            </a:r>
            <a:r>
              <a:rPr lang="en-MY" sz="1800" dirty="0" err="1" smtClean="0"/>
              <a:t>sync_reset</a:t>
            </a:r>
            <a:r>
              <a:rPr lang="en-MY" sz="1800" dirty="0"/>
              <a:t>: </a:t>
            </a:r>
            <a:r>
              <a:rPr lang="en-MY" sz="1800" b="1" dirty="0"/>
              <a:t>in</a:t>
            </a:r>
            <a:r>
              <a:rPr lang="en-MY" sz="1800" dirty="0"/>
              <a:t> </a:t>
            </a:r>
            <a:r>
              <a:rPr lang="en-MY" sz="1800" dirty="0" err="1"/>
              <a:t>std_logic</a:t>
            </a:r>
            <a:r>
              <a:rPr lang="en-MY" sz="1800" dirty="0"/>
              <a:t>;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dirty="0"/>
              <a:t>	</a:t>
            </a:r>
            <a:r>
              <a:rPr lang="en-MY" sz="1800" dirty="0" smtClean="0"/>
              <a:t>D </a:t>
            </a:r>
            <a:r>
              <a:rPr lang="en-MY" sz="1800" dirty="0"/>
              <a:t>:</a:t>
            </a:r>
            <a:r>
              <a:rPr lang="en-MY" sz="1800" b="1" dirty="0"/>
              <a:t>in</a:t>
            </a:r>
            <a:r>
              <a:rPr lang="en-MY" sz="1800" dirty="0"/>
              <a:t> </a:t>
            </a:r>
            <a:r>
              <a:rPr lang="en-MY" sz="1800" dirty="0" err="1"/>
              <a:t>std_logic</a:t>
            </a:r>
            <a:r>
              <a:rPr lang="en-MY" sz="1800" dirty="0"/>
              <a:t> );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b="1" dirty="0" smtClean="0"/>
              <a:t>end</a:t>
            </a:r>
            <a:r>
              <a:rPr lang="en-MY" sz="1800" dirty="0" smtClean="0"/>
              <a:t> </a:t>
            </a:r>
            <a:r>
              <a:rPr lang="en-MY" sz="1800" b="1" dirty="0" err="1"/>
              <a:t>RisingEdge_DFlipFlop_SyncReset</a:t>
            </a:r>
            <a:r>
              <a:rPr lang="en-MY" sz="1800" dirty="0" smtClean="0"/>
              <a:t>;</a:t>
            </a:r>
          </a:p>
          <a:p>
            <a:pPr marL="0" indent="0">
              <a:buNone/>
            </a:pPr>
            <a:r>
              <a:rPr lang="en-MY" sz="1800" dirty="0" smtClean="0"/>
              <a:t> </a:t>
            </a:r>
          </a:p>
          <a:p>
            <a:pPr marL="0" indent="0">
              <a:buNone/>
            </a:pPr>
            <a:r>
              <a:rPr lang="en-MY" sz="1800" dirty="0" smtClean="0"/>
              <a:t>Architecture </a:t>
            </a:r>
            <a:r>
              <a:rPr lang="en-MY" sz="1800" dirty="0" err="1"/>
              <a:t>Behavioral</a:t>
            </a:r>
            <a:r>
              <a:rPr lang="en-MY" sz="1800" dirty="0"/>
              <a:t> </a:t>
            </a:r>
            <a:r>
              <a:rPr lang="en-MY" sz="1800" b="1" dirty="0"/>
              <a:t>of</a:t>
            </a:r>
            <a:r>
              <a:rPr lang="en-MY" sz="1800" dirty="0"/>
              <a:t> </a:t>
            </a:r>
            <a:r>
              <a:rPr lang="en-MY" sz="1800" dirty="0" err="1"/>
              <a:t>RisingEdge_DFlipFlop_SyncReset</a:t>
            </a:r>
            <a:r>
              <a:rPr lang="en-MY" sz="1800" dirty="0"/>
              <a:t> </a:t>
            </a:r>
            <a:r>
              <a:rPr lang="en-MY" sz="1800" b="1" dirty="0" smtClean="0"/>
              <a:t>is</a:t>
            </a:r>
          </a:p>
          <a:p>
            <a:pPr marL="0" indent="0">
              <a:buNone/>
            </a:pPr>
            <a:r>
              <a:rPr lang="en-MY" sz="1800" dirty="0" smtClean="0"/>
              <a:t> </a:t>
            </a:r>
            <a:r>
              <a:rPr lang="en-MY" sz="1800" b="1" dirty="0"/>
              <a:t>begin</a:t>
            </a:r>
            <a:r>
              <a:rPr lang="en-MY" sz="1800" dirty="0"/>
              <a:t>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dirty="0"/>
              <a:t>	</a:t>
            </a:r>
            <a:r>
              <a:rPr lang="en-MY" sz="1800" dirty="0" smtClean="0"/>
              <a:t>process(</a:t>
            </a:r>
            <a:r>
              <a:rPr lang="en-MY" sz="1800" dirty="0" err="1" smtClean="0"/>
              <a:t>Clk</a:t>
            </a:r>
            <a:r>
              <a:rPr lang="en-MY" sz="1800" dirty="0"/>
              <a:t>)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b="1" dirty="0"/>
              <a:t>	</a:t>
            </a:r>
            <a:r>
              <a:rPr lang="en-MY" sz="1800" b="1" dirty="0" smtClean="0"/>
              <a:t>	begin</a:t>
            </a:r>
            <a:r>
              <a:rPr lang="en-MY" sz="1800" dirty="0" smtClean="0"/>
              <a:t> </a:t>
            </a:r>
          </a:p>
          <a:p>
            <a:pPr marL="0" indent="0">
              <a:buNone/>
            </a:pPr>
            <a:r>
              <a:rPr lang="en-MY" sz="1800" b="1" dirty="0"/>
              <a:t>	</a:t>
            </a:r>
            <a:r>
              <a:rPr lang="en-MY" sz="1800" b="1" dirty="0" smtClean="0"/>
              <a:t>	</a:t>
            </a:r>
            <a:r>
              <a:rPr lang="en-MY" sz="1800" b="1" dirty="0" smtClean="0"/>
              <a:t>     if</a:t>
            </a:r>
            <a:r>
              <a:rPr lang="en-MY" sz="1800" dirty="0" smtClean="0"/>
              <a:t>(</a:t>
            </a:r>
            <a:r>
              <a:rPr lang="en-MY" sz="1800" dirty="0" err="1" smtClean="0"/>
              <a:t>rising_edge</a:t>
            </a:r>
            <a:r>
              <a:rPr lang="en-MY" sz="1800" dirty="0" smtClean="0"/>
              <a:t>(</a:t>
            </a:r>
            <a:r>
              <a:rPr lang="en-MY" sz="1800" dirty="0" err="1" smtClean="0"/>
              <a:t>Clk</a:t>
            </a:r>
            <a:r>
              <a:rPr lang="en-MY" sz="1800" dirty="0"/>
              <a:t>)) </a:t>
            </a:r>
            <a:r>
              <a:rPr lang="en-MY" sz="1800" b="1" dirty="0"/>
              <a:t>then</a:t>
            </a:r>
            <a:r>
              <a:rPr lang="en-MY" sz="1800" dirty="0"/>
              <a:t>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b="1" dirty="0"/>
              <a:t>	</a:t>
            </a:r>
            <a:r>
              <a:rPr lang="en-MY" sz="1800" b="1" dirty="0" smtClean="0"/>
              <a:t>	</a:t>
            </a:r>
            <a:r>
              <a:rPr lang="en-MY" sz="1800" b="1" dirty="0" smtClean="0"/>
              <a:t>          if</a:t>
            </a:r>
            <a:r>
              <a:rPr lang="en-MY" sz="1800" dirty="0" smtClean="0"/>
              <a:t>(</a:t>
            </a:r>
            <a:r>
              <a:rPr lang="en-MY" sz="1800" dirty="0" err="1" smtClean="0"/>
              <a:t>sync_reset</a:t>
            </a:r>
            <a:r>
              <a:rPr lang="en-MY" sz="1800" dirty="0"/>
              <a:t>='1') </a:t>
            </a:r>
            <a:r>
              <a:rPr lang="en-MY" sz="1800" b="1" dirty="0"/>
              <a:t>then</a:t>
            </a:r>
            <a:r>
              <a:rPr lang="en-MY" sz="1800" dirty="0"/>
              <a:t>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dirty="0"/>
              <a:t>	</a:t>
            </a:r>
            <a:r>
              <a:rPr lang="en-MY" sz="1800" dirty="0" smtClean="0"/>
              <a:t>	</a:t>
            </a:r>
            <a:r>
              <a:rPr lang="en-MY" sz="1800" dirty="0" smtClean="0"/>
              <a:t>              Q </a:t>
            </a:r>
            <a:r>
              <a:rPr lang="en-MY" sz="1800" dirty="0"/>
              <a:t>&lt;= '0';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b="1" dirty="0"/>
              <a:t>	</a:t>
            </a:r>
            <a:r>
              <a:rPr lang="en-MY" sz="1800" b="1" dirty="0" smtClean="0"/>
              <a:t>	</a:t>
            </a:r>
            <a:r>
              <a:rPr lang="en-MY" sz="1800" b="1" dirty="0" smtClean="0"/>
              <a:t>          else</a:t>
            </a:r>
            <a:r>
              <a:rPr lang="en-MY" sz="1800" dirty="0" smtClean="0"/>
              <a:t> </a:t>
            </a:r>
            <a:r>
              <a:rPr lang="en-MY" sz="1800" dirty="0"/>
              <a:t>Q &lt;= D;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b="1" dirty="0"/>
              <a:t>	</a:t>
            </a:r>
            <a:r>
              <a:rPr lang="en-MY" sz="1800" b="1" dirty="0" smtClean="0"/>
              <a:t>	</a:t>
            </a:r>
            <a:r>
              <a:rPr lang="en-MY" sz="1800" b="1" dirty="0" smtClean="0"/>
              <a:t>        end</a:t>
            </a:r>
            <a:r>
              <a:rPr lang="en-MY" sz="1800" dirty="0" smtClean="0"/>
              <a:t> </a:t>
            </a:r>
            <a:r>
              <a:rPr lang="en-MY" sz="1800" b="1" dirty="0"/>
              <a:t>if</a:t>
            </a:r>
            <a:r>
              <a:rPr lang="en-MY" sz="1800" dirty="0"/>
              <a:t>;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b="1" dirty="0"/>
              <a:t>	</a:t>
            </a:r>
            <a:r>
              <a:rPr lang="en-MY" sz="1800" b="1" dirty="0" smtClean="0"/>
              <a:t>                     end</a:t>
            </a:r>
            <a:r>
              <a:rPr lang="en-MY" sz="1800" dirty="0" smtClean="0"/>
              <a:t> </a:t>
            </a:r>
            <a:r>
              <a:rPr lang="en-MY" sz="1800" b="1" dirty="0"/>
              <a:t>if</a:t>
            </a:r>
            <a:r>
              <a:rPr lang="en-MY" sz="1800" dirty="0"/>
              <a:t>;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b="1" dirty="0"/>
              <a:t>	</a:t>
            </a:r>
            <a:r>
              <a:rPr lang="en-MY" sz="1800" b="1" dirty="0" smtClean="0"/>
              <a:t>end</a:t>
            </a:r>
            <a:r>
              <a:rPr lang="en-MY" sz="1800" dirty="0" smtClean="0"/>
              <a:t> </a:t>
            </a:r>
            <a:r>
              <a:rPr lang="en-MY" sz="1800" b="1" dirty="0"/>
              <a:t>process</a:t>
            </a:r>
            <a:r>
              <a:rPr lang="en-MY" sz="1800" dirty="0"/>
              <a:t>; </a:t>
            </a:r>
            <a:endParaRPr lang="en-MY" sz="1800" dirty="0" smtClean="0"/>
          </a:p>
          <a:p>
            <a:pPr marL="0" indent="0">
              <a:buNone/>
            </a:pPr>
            <a:r>
              <a:rPr lang="en-MY" sz="1800" b="1" dirty="0" smtClean="0"/>
              <a:t>end</a:t>
            </a:r>
            <a:r>
              <a:rPr lang="en-MY" sz="1800" dirty="0" smtClean="0"/>
              <a:t> </a:t>
            </a:r>
            <a:r>
              <a:rPr lang="en-MY" sz="1800" b="1" dirty="0" err="1"/>
              <a:t>Behavioral</a:t>
            </a:r>
            <a:r>
              <a:rPr lang="en-MY" sz="1800" dirty="0"/>
              <a:t>;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24744"/>
            <a:ext cx="3600000" cy="17068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8153FC-62D6-47ED-9976-9F3B6AD748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9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3753</TotalTime>
  <Words>1212</Words>
  <Application>Microsoft Office PowerPoint</Application>
  <PresentationFormat>On-screen Show (4:3)</PresentationFormat>
  <Paragraphs>335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Oriel</vt:lpstr>
      <vt:lpstr>PowerPoint Presentation</vt:lpstr>
      <vt:lpstr>In this lecture </vt:lpstr>
      <vt:lpstr>PowerPoint Presentation</vt:lpstr>
      <vt:lpstr>PowerPoint Presentation</vt:lpstr>
      <vt:lpstr>Simple Latch</vt:lpstr>
      <vt:lpstr>PowerPoint Presentation</vt:lpstr>
      <vt:lpstr>Flip-flop is the basic component</vt:lpstr>
      <vt:lpstr>VHDL code for Rising Edge D Flip Flop</vt:lpstr>
      <vt:lpstr>VHDL code for Rising Edge D Flip-Flop with Synchronous Reset</vt:lpstr>
      <vt:lpstr>VHDL code for Rising Edge D Flip-Flop with Asynchronous Reset High Level</vt:lpstr>
      <vt:lpstr>n-bit Register</vt:lpstr>
      <vt:lpstr>Simulation N bit register </vt:lpstr>
      <vt:lpstr>Parallel In – Parallel Out Shift Registers</vt:lpstr>
      <vt:lpstr>H.W: design Flip-flop with a tri-state output using VHDL code </vt:lpstr>
      <vt:lpstr>Shift Register</vt:lpstr>
      <vt:lpstr>Simulation Waveform Shift Register </vt:lpstr>
      <vt:lpstr>Counter</vt:lpstr>
      <vt:lpstr>Counter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Mr.Ahmed</dc:creator>
  <cp:lastModifiedBy>Yasir Abbas</cp:lastModifiedBy>
  <cp:revision>68</cp:revision>
  <dcterms:created xsi:type="dcterms:W3CDTF">2014-10-20T18:02:38Z</dcterms:created>
  <dcterms:modified xsi:type="dcterms:W3CDTF">2017-11-16T05:32:39Z</dcterms:modified>
</cp:coreProperties>
</file>